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323" r:id="rId3"/>
    <p:sldId id="324" r:id="rId4"/>
    <p:sldId id="325" r:id="rId5"/>
    <p:sldId id="327" r:id="rId6"/>
    <p:sldId id="320" r:id="rId7"/>
    <p:sldId id="312" r:id="rId8"/>
    <p:sldId id="313" r:id="rId9"/>
    <p:sldId id="314" r:id="rId10"/>
    <p:sldId id="322" r:id="rId11"/>
    <p:sldId id="329" r:id="rId12"/>
    <p:sldId id="315" r:id="rId13"/>
    <p:sldId id="316" r:id="rId14"/>
    <p:sldId id="317" r:id="rId15"/>
    <p:sldId id="308" r:id="rId16"/>
    <p:sldId id="304" r:id="rId17"/>
    <p:sldId id="328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lala Lebogang (DHQ)" initials="ML(" lastIdx="6" clrIdx="0">
    <p:extLst>
      <p:ext uri="{19B8F6BF-5375-455C-9EA6-DF929625EA0E}">
        <p15:presenceInfo xmlns:p15="http://schemas.microsoft.com/office/powerpoint/2012/main" userId="S-1-5-21-1815515325-70413614-2866365240-14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  <a:srgbClr val="0AA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0" y="52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5522-632D-4B92-91D4-A345D3FBE3FE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C022ED-D422-4722-970E-2D0BD51FBF0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i="0" baseline="0" dirty="0" smtClean="0">
              <a:solidFill>
                <a:schemeClr val="bg1"/>
              </a:solidFill>
            </a:rPr>
            <a:t>1. Delineate the IUAs and RUs</a:t>
          </a:r>
          <a:endParaRPr lang="en-US" sz="1200" b="1" i="0" baseline="0" dirty="0">
            <a:solidFill>
              <a:schemeClr val="bg1"/>
            </a:solidFill>
          </a:endParaRPr>
        </a:p>
      </dgm:t>
    </dgm:pt>
    <dgm:pt modelId="{2EE579DA-9161-4F68-984E-5155CAF77D83}" type="par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FF9E54-0744-4A9F-BBF7-FDF34E929B67}" type="sib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4B31AD-35C8-49A9-B195-F4F7858F078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2. Establish the vision for the catchment</a:t>
          </a:r>
          <a:endParaRPr lang="en-US" sz="1200" b="1" dirty="0">
            <a:solidFill>
              <a:schemeClr val="bg1"/>
            </a:solidFill>
          </a:endParaRPr>
        </a:p>
      </dgm:t>
    </dgm:pt>
    <dgm:pt modelId="{9B562D2D-B400-4E83-8C38-852B19782C05}" type="par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BFDA3D-9F87-4C46-8D41-442789BC0164}" type="sib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749411-577D-45AD-8C3B-D0CB7F156A4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ZA" sz="1200" b="1" i="0" baseline="0" dirty="0" smtClean="0">
              <a:solidFill>
                <a:schemeClr val="bg1"/>
              </a:solidFill>
            </a:rPr>
            <a:t>3.</a:t>
          </a:r>
        </a:p>
        <a:p>
          <a:pPr rtl="0"/>
          <a:r>
            <a:rPr lang="en-ZA" sz="1200" b="1" i="0" baseline="0" dirty="0" smtClean="0">
              <a:solidFill>
                <a:schemeClr val="bg1"/>
              </a:solidFill>
            </a:rPr>
            <a:t>Prioritise &amp; select RUs</a:t>
          </a:r>
          <a:endParaRPr lang="en-ZA" sz="1200" b="1" i="0" baseline="0" dirty="0">
            <a:solidFill>
              <a:schemeClr val="bg1"/>
            </a:solidFill>
          </a:endParaRPr>
        </a:p>
      </dgm:t>
    </dgm:pt>
    <dgm:pt modelId="{84553E0B-FC8D-4703-8919-0C64D91F80DD}" type="par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A847B-F672-4B6B-AD4D-243098037847}" type="sib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FFE63C-A0D1-47E7-AF2F-774189A2C2F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000" b="1" i="0" baseline="0" dirty="0" smtClean="0">
              <a:solidFill>
                <a:schemeClr val="bg1"/>
              </a:solidFill>
            </a:rPr>
            <a:t>4. Prioritise sub-components, select indicators &amp; propose direction of change</a:t>
          </a:r>
          <a:endParaRPr lang="en-US" sz="1000" b="1" i="0" baseline="0" dirty="0">
            <a:solidFill>
              <a:schemeClr val="bg1"/>
            </a:solidFill>
          </a:endParaRPr>
        </a:p>
      </dgm:t>
    </dgm:pt>
    <dgm:pt modelId="{13F672EF-29AE-4FB3-8B73-D6894EBAF67C}" type="par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A7019A-AED0-4E32-8E05-45CB83C1FFA1}" type="sib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6EECA7-01A8-4531-AD44-7E013CF8C72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5. Develop draft RQOs &amp; numerical limits</a:t>
          </a:r>
          <a:endParaRPr lang="en-US" sz="1200" b="1" dirty="0">
            <a:solidFill>
              <a:schemeClr val="bg1"/>
            </a:solidFill>
          </a:endParaRPr>
        </a:p>
      </dgm:t>
    </dgm:pt>
    <dgm:pt modelId="{243302B0-E3EC-4CE3-93E7-1515E663017C}" type="par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E7B494-3440-43D6-8A84-49511DB20328}" type="sib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8D8600-8EF4-4330-9261-807850AE407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6. Agree RUs, RQOs &amp; numerical limits with stakeholders</a:t>
          </a:r>
          <a:endParaRPr lang="en-US" sz="1200" b="1" dirty="0">
            <a:solidFill>
              <a:schemeClr val="bg1"/>
            </a:solidFill>
          </a:endParaRPr>
        </a:p>
      </dgm:t>
    </dgm:pt>
    <dgm:pt modelId="{9AFC6450-BBBC-402B-B103-6A1112E6A450}" type="par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AE982C-2D3E-41CB-85E2-16608415FE64}" type="sib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931F67-ADF0-49F0-AC3D-756F577EB1D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Monitoring &amp; Compliance</a:t>
          </a:r>
          <a:endParaRPr lang="en-US" sz="1200" b="1" dirty="0">
            <a:solidFill>
              <a:schemeClr val="bg1"/>
            </a:solidFill>
          </a:endParaRPr>
        </a:p>
      </dgm:t>
    </dgm:pt>
    <dgm:pt modelId="{393E71C8-A841-468F-B931-289438A983B2}" type="parTrans" cxnId="{677F3419-52C9-4ABB-B3A0-6B15F0FE89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689DFE-B008-4ACE-8A10-EF59D1B0E229}" type="sibTrans" cxnId="{677F3419-52C9-4ABB-B3A0-6B15F0FE89DC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913539-F93C-4695-9ED0-5914F1785F0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7. </a:t>
          </a:r>
          <a:r>
            <a:rPr lang="en-US" sz="1200" b="1" dirty="0" err="1" smtClean="0">
              <a:solidFill>
                <a:schemeClr val="bg1"/>
              </a:solidFill>
            </a:rPr>
            <a:t>Finalise</a:t>
          </a:r>
          <a:r>
            <a:rPr lang="en-US" sz="1200" b="1" dirty="0" smtClean="0">
              <a:solidFill>
                <a:schemeClr val="bg1"/>
              </a:solidFill>
            </a:rPr>
            <a:t> &amp; Gazette</a:t>
          </a:r>
          <a:endParaRPr lang="en-US" sz="1200" b="1" dirty="0">
            <a:solidFill>
              <a:schemeClr val="bg1"/>
            </a:solidFill>
          </a:endParaRPr>
        </a:p>
      </dgm:t>
    </dgm:pt>
    <dgm:pt modelId="{A7383EF6-AEC0-43E5-BC94-BDC69E6BB434}" type="sib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991630-C0A1-49C2-9BEC-65E7D526AB9D}" type="par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E1E671-3B6C-468A-B74E-730AF11AE905}" type="pres">
      <dgm:prSet presAssocID="{80385522-632D-4B92-91D4-A345D3FBE3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AA21A-C458-4760-81BC-D9AE4EB7D54D}" type="pres">
      <dgm:prSet presAssocID="{70931F67-ADF0-49F0-AC3D-756F577EB1D3}" presName="node" presStyleLbl="node1" presStyleIdx="0" presStyleCnt="8" custScaleX="106728" custScaleY="8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32FB7-7FB5-4BB1-85A2-1AC81BC6FC52}" type="pres">
      <dgm:prSet presAssocID="{B8689DFE-B008-4ACE-8A10-EF59D1B0E229}" presName="sibTrans" presStyleLbl="sibTrans2D1" presStyleIdx="0" presStyleCnt="8" custLinFactX="-600000" custLinFactY="600000" custLinFactNeighborX="-678404" custLinFactNeighborY="609771"/>
      <dgm:spPr/>
      <dgm:t>
        <a:bodyPr/>
        <a:lstStyle/>
        <a:p>
          <a:endParaRPr lang="en-US"/>
        </a:p>
      </dgm:t>
    </dgm:pt>
    <dgm:pt modelId="{62A5E9BF-0420-4225-A7CA-591D2D6CFDFA}" type="pres">
      <dgm:prSet presAssocID="{B8689DFE-B008-4ACE-8A10-EF59D1B0E22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E2B3BF7-6FAB-43BA-90B6-F220548F1F4A}" type="pres">
      <dgm:prSet presAssocID="{82C022ED-D422-4722-970E-2D0BD51FBF05}" presName="node" presStyleLbl="node1" presStyleIdx="1" presStyleCnt="8" custScaleX="90738" custScaleY="83887" custRadScaleRad="91712" custRadScaleInc="16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AE8A-008C-4A7B-B4F1-0EACD7E18CF0}" type="pres">
      <dgm:prSet presAssocID="{13FF9E54-0744-4A9F-BBF7-FDF34E929B6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68B6785-5DFF-463A-83B1-E60799ACCCF9}" type="pres">
      <dgm:prSet presAssocID="{13FF9E54-0744-4A9F-BBF7-FDF34E929B6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F128109-AD0D-4667-8A22-B0CF294E48C5}" type="pres">
      <dgm:prSet presAssocID="{104B31AD-35C8-49A9-B195-F4F7858F078C}" presName="node" presStyleLbl="node1" presStyleIdx="2" presStyleCnt="8" custScaleX="88971" custScaleY="8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06FA-A21D-4E79-886C-DE849C682219}" type="pres">
      <dgm:prSet presAssocID="{98BFDA3D-9F87-4C46-8D41-442789BC016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36E8628-3530-4F43-9CF9-89112740D3B1}" type="pres">
      <dgm:prSet presAssocID="{98BFDA3D-9F87-4C46-8D41-442789BC016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38A9D79-66F9-491B-96AD-EBE235BF4F98}" type="pres">
      <dgm:prSet presAssocID="{36749411-577D-45AD-8C3B-D0CB7F156A46}" presName="node" presStyleLbl="node1" presStyleIdx="3" presStyleCnt="8" custScaleX="101399" custScaleY="98093" custRadScaleRad="100591" custRadScaleInc="-2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52A3-9DCA-4261-AE0A-982F71101066}" type="pres">
      <dgm:prSet presAssocID="{AB7A847B-F672-4B6B-AD4D-243098037847}" presName="sibTrans" presStyleLbl="sibTrans2D1" presStyleIdx="3" presStyleCnt="8" custScaleX="186237" custLinFactNeighborX="-17853" custLinFactNeighborY="0"/>
      <dgm:spPr/>
      <dgm:t>
        <a:bodyPr/>
        <a:lstStyle/>
        <a:p>
          <a:endParaRPr lang="en-US"/>
        </a:p>
      </dgm:t>
    </dgm:pt>
    <dgm:pt modelId="{1B4BFAD4-4F4A-49D6-8834-3FF5D1925A7B}" type="pres">
      <dgm:prSet presAssocID="{AB7A847B-F672-4B6B-AD4D-24309803784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C0FCFA8-E249-4B1D-8166-33976B093E26}" type="pres">
      <dgm:prSet presAssocID="{33FFE63C-A0D1-47E7-AF2F-774189A2C2FC}" presName="node" presStyleLbl="node1" presStyleIdx="4" presStyleCnt="8" custScaleX="116519" custScaleY="117059" custRadScaleRad="90944" custRadScaleInc="-2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956A9-5C75-43FF-AA7C-12014B2387B5}" type="pres">
      <dgm:prSet presAssocID="{9FA7019A-AED0-4E32-8E05-45CB83C1FFA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9CF4AC7-3203-4D1C-B700-D15D880BF3DA}" type="pres">
      <dgm:prSet presAssocID="{9FA7019A-AED0-4E32-8E05-45CB83C1FFA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5E06E8B-5504-4EBF-B908-7327B96D2B5E}" type="pres">
      <dgm:prSet presAssocID="{F16EECA7-01A8-4531-AD44-7E013CF8C72C}" presName="node" presStyleLbl="node1" presStyleIdx="5" presStyleCnt="8" custScaleX="98088" custScaleY="101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7D26-8BCE-46EC-98B1-C2A3A6C2101B}" type="pres">
      <dgm:prSet presAssocID="{C6E7B494-3440-43D6-8A84-49511DB2032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217D19A-72A1-46D7-B0F3-0A2D46AA114C}" type="pres">
      <dgm:prSet presAssocID="{C6E7B494-3440-43D6-8A84-49511DB2032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0E0E843-010F-4373-9847-CED3500505C0}" type="pres">
      <dgm:prSet presAssocID="{D58D8600-8EF4-4330-9261-807850AE407D}" presName="node" presStyleLbl="node1" presStyleIdx="6" presStyleCnt="8" custScaleX="110825" custScaleY="10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486D-6D23-4E4A-958B-C67A1347145A}" type="pres">
      <dgm:prSet presAssocID="{81AE982C-2D3E-41CB-85E2-16608415FE6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CC14D54-D8BA-4F06-972F-A2F6BD1AB2DC}" type="pres">
      <dgm:prSet presAssocID="{81AE982C-2D3E-41CB-85E2-16608415FE6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56606F5-C8E0-42EE-8F13-A20D13B8A62C}" type="pres">
      <dgm:prSet presAssocID="{47913539-F93C-4695-9ED0-5914F1785F0F}" presName="node" presStyleLbl="node1" presStyleIdx="7" presStyleCnt="8" custScaleX="86782" custScaleY="90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2523B-090D-43C3-BF3B-94E781794CDC}" type="pres">
      <dgm:prSet presAssocID="{A7383EF6-AEC0-43E5-BC94-BDC69E6BB43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95F082BB-06A2-4A05-9B34-2047EEC1413A}" type="pres">
      <dgm:prSet presAssocID="{A7383EF6-AEC0-43E5-BC94-BDC69E6BB434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270CA226-22F4-4E63-BF11-2B9C4F988ED1}" type="presOf" srcId="{104B31AD-35C8-49A9-B195-F4F7858F078C}" destId="{0F128109-AD0D-4667-8A22-B0CF294E48C5}" srcOrd="0" destOrd="0" presId="urn:microsoft.com/office/officeart/2005/8/layout/cycle2"/>
    <dgm:cxn modelId="{681ABB7D-40F4-4025-ABC4-D95528D3E185}" type="presOf" srcId="{98BFDA3D-9F87-4C46-8D41-442789BC0164}" destId="{C4D606FA-A21D-4E79-886C-DE849C682219}" srcOrd="0" destOrd="0" presId="urn:microsoft.com/office/officeart/2005/8/layout/cycle2"/>
    <dgm:cxn modelId="{F108B983-CD22-48E3-A0C8-0C41A91049C0}" srcId="{80385522-632D-4B92-91D4-A345D3FBE3FE}" destId="{D58D8600-8EF4-4330-9261-807850AE407D}" srcOrd="6" destOrd="0" parTransId="{9AFC6450-BBBC-402B-B103-6A1112E6A450}" sibTransId="{81AE982C-2D3E-41CB-85E2-16608415FE64}"/>
    <dgm:cxn modelId="{69291351-4717-4A0E-AA22-9B45A218C5E7}" type="presOf" srcId="{B8689DFE-B008-4ACE-8A10-EF59D1B0E229}" destId="{D8632FB7-7FB5-4BB1-85A2-1AC81BC6FC52}" srcOrd="0" destOrd="0" presId="urn:microsoft.com/office/officeart/2005/8/layout/cycle2"/>
    <dgm:cxn modelId="{F443E2DE-7E2C-4392-AB1C-FF892C5D8445}" type="presOf" srcId="{AB7A847B-F672-4B6B-AD4D-243098037847}" destId="{1B4BFAD4-4F4A-49D6-8834-3FF5D1925A7B}" srcOrd="1" destOrd="0" presId="urn:microsoft.com/office/officeart/2005/8/layout/cycle2"/>
    <dgm:cxn modelId="{3CE91DC3-3C7E-4B58-B30D-F9D05DB6A680}" srcId="{80385522-632D-4B92-91D4-A345D3FBE3FE}" destId="{F16EECA7-01A8-4531-AD44-7E013CF8C72C}" srcOrd="5" destOrd="0" parTransId="{243302B0-E3EC-4CE3-93E7-1515E663017C}" sibTransId="{C6E7B494-3440-43D6-8A84-49511DB20328}"/>
    <dgm:cxn modelId="{D0DDC695-4166-475C-981F-BC8E7F893ADF}" type="presOf" srcId="{A7383EF6-AEC0-43E5-BC94-BDC69E6BB434}" destId="{84C2523B-090D-43C3-BF3B-94E781794CDC}" srcOrd="0" destOrd="0" presId="urn:microsoft.com/office/officeart/2005/8/layout/cycle2"/>
    <dgm:cxn modelId="{1CB33889-8625-46F0-809B-67CB7E74DF5E}" srcId="{80385522-632D-4B92-91D4-A345D3FBE3FE}" destId="{36749411-577D-45AD-8C3B-D0CB7F156A46}" srcOrd="3" destOrd="0" parTransId="{84553E0B-FC8D-4703-8919-0C64D91F80DD}" sibTransId="{AB7A847B-F672-4B6B-AD4D-243098037847}"/>
    <dgm:cxn modelId="{7602D41D-910C-4495-B6B8-B05E40E59A5B}" type="presOf" srcId="{98BFDA3D-9F87-4C46-8D41-442789BC0164}" destId="{636E8628-3530-4F43-9CF9-89112740D3B1}" srcOrd="1" destOrd="0" presId="urn:microsoft.com/office/officeart/2005/8/layout/cycle2"/>
    <dgm:cxn modelId="{55E9518B-E50D-41B4-80E9-E1747621FD7B}" type="presOf" srcId="{13FF9E54-0744-4A9F-BBF7-FDF34E929B67}" destId="{768B6785-5DFF-463A-83B1-E60799ACCCF9}" srcOrd="1" destOrd="0" presId="urn:microsoft.com/office/officeart/2005/8/layout/cycle2"/>
    <dgm:cxn modelId="{F50282A7-B68C-49C9-AE60-CE9DE3F8CB39}" type="presOf" srcId="{82C022ED-D422-4722-970E-2D0BD51FBF05}" destId="{BE2B3BF7-6FAB-43BA-90B6-F220548F1F4A}" srcOrd="0" destOrd="0" presId="urn:microsoft.com/office/officeart/2005/8/layout/cycle2"/>
    <dgm:cxn modelId="{FE317233-6D4B-400A-9C1B-D1CBF7C9BF27}" type="presOf" srcId="{B8689DFE-B008-4ACE-8A10-EF59D1B0E229}" destId="{62A5E9BF-0420-4225-A7CA-591D2D6CFDFA}" srcOrd="1" destOrd="0" presId="urn:microsoft.com/office/officeart/2005/8/layout/cycle2"/>
    <dgm:cxn modelId="{E3F6F741-C6FB-49FA-BCB7-AC8A364AF7E5}" type="presOf" srcId="{70931F67-ADF0-49F0-AC3D-756F577EB1D3}" destId="{BBBAA21A-C458-4760-81BC-D9AE4EB7D54D}" srcOrd="0" destOrd="0" presId="urn:microsoft.com/office/officeart/2005/8/layout/cycle2"/>
    <dgm:cxn modelId="{677F3419-52C9-4ABB-B3A0-6B15F0FE89DC}" srcId="{80385522-632D-4B92-91D4-A345D3FBE3FE}" destId="{70931F67-ADF0-49F0-AC3D-756F577EB1D3}" srcOrd="0" destOrd="0" parTransId="{393E71C8-A841-468F-B931-289438A983B2}" sibTransId="{B8689DFE-B008-4ACE-8A10-EF59D1B0E229}"/>
    <dgm:cxn modelId="{43DC08FA-14AA-4A00-975F-73367C8F3164}" srcId="{80385522-632D-4B92-91D4-A345D3FBE3FE}" destId="{47913539-F93C-4695-9ED0-5914F1785F0F}" srcOrd="7" destOrd="0" parTransId="{CC991630-C0A1-49C2-9BEC-65E7D526AB9D}" sibTransId="{A7383EF6-AEC0-43E5-BC94-BDC69E6BB434}"/>
    <dgm:cxn modelId="{982252E2-EEAC-4461-BDBF-73DFC24FB1A4}" type="presOf" srcId="{33FFE63C-A0D1-47E7-AF2F-774189A2C2FC}" destId="{9C0FCFA8-E249-4B1D-8166-33976B093E26}" srcOrd="0" destOrd="0" presId="urn:microsoft.com/office/officeart/2005/8/layout/cycle2"/>
    <dgm:cxn modelId="{F613C947-0403-4F78-9E0E-2D18A55C049D}" type="presOf" srcId="{47913539-F93C-4695-9ED0-5914F1785F0F}" destId="{156606F5-C8E0-42EE-8F13-A20D13B8A62C}" srcOrd="0" destOrd="0" presId="urn:microsoft.com/office/officeart/2005/8/layout/cycle2"/>
    <dgm:cxn modelId="{59315EC8-7887-475D-AF51-AA7A803697E5}" type="presOf" srcId="{36749411-577D-45AD-8C3B-D0CB7F156A46}" destId="{438A9D79-66F9-491B-96AD-EBE235BF4F98}" srcOrd="0" destOrd="0" presId="urn:microsoft.com/office/officeart/2005/8/layout/cycle2"/>
    <dgm:cxn modelId="{E1C5AF1F-C3A1-459B-B894-8147DF03045B}" srcId="{80385522-632D-4B92-91D4-A345D3FBE3FE}" destId="{33FFE63C-A0D1-47E7-AF2F-774189A2C2FC}" srcOrd="4" destOrd="0" parTransId="{13F672EF-29AE-4FB3-8B73-D6894EBAF67C}" sibTransId="{9FA7019A-AED0-4E32-8E05-45CB83C1FFA1}"/>
    <dgm:cxn modelId="{F0FE5D6C-7971-4838-BBD7-55CF1C1C8928}" type="presOf" srcId="{C6E7B494-3440-43D6-8A84-49511DB20328}" destId="{3A6D7D26-8BCE-46EC-98B1-C2A3A6C2101B}" srcOrd="0" destOrd="0" presId="urn:microsoft.com/office/officeart/2005/8/layout/cycle2"/>
    <dgm:cxn modelId="{9A3180A0-A871-4630-9463-EF1B7D84EDC3}" type="presOf" srcId="{9FA7019A-AED0-4E32-8E05-45CB83C1FFA1}" destId="{59CF4AC7-3203-4D1C-B700-D15D880BF3DA}" srcOrd="1" destOrd="0" presId="urn:microsoft.com/office/officeart/2005/8/layout/cycle2"/>
    <dgm:cxn modelId="{7625BE2D-8E48-410A-9E11-C7D2678B65D0}" type="presOf" srcId="{80385522-632D-4B92-91D4-A345D3FBE3FE}" destId="{46E1E671-3B6C-468A-B74E-730AF11AE905}" srcOrd="0" destOrd="0" presId="urn:microsoft.com/office/officeart/2005/8/layout/cycle2"/>
    <dgm:cxn modelId="{51B4A4FD-366D-40B8-BE66-5B279B4DE073}" type="presOf" srcId="{D58D8600-8EF4-4330-9261-807850AE407D}" destId="{00E0E843-010F-4373-9847-CED3500505C0}" srcOrd="0" destOrd="0" presId="urn:microsoft.com/office/officeart/2005/8/layout/cycle2"/>
    <dgm:cxn modelId="{5FF44D52-216B-46D7-80AA-8017E6DB744A}" type="presOf" srcId="{AB7A847B-F672-4B6B-AD4D-243098037847}" destId="{10B852A3-9DCA-4261-AE0A-982F71101066}" srcOrd="0" destOrd="0" presId="urn:microsoft.com/office/officeart/2005/8/layout/cycle2"/>
    <dgm:cxn modelId="{DADAD872-C886-4831-BB98-010FBFA6997E}" type="presOf" srcId="{13FF9E54-0744-4A9F-BBF7-FDF34E929B67}" destId="{AE11AE8A-008C-4A7B-B4F1-0EACD7E18CF0}" srcOrd="0" destOrd="0" presId="urn:microsoft.com/office/officeart/2005/8/layout/cycle2"/>
    <dgm:cxn modelId="{EC5688D4-4FE2-4DDE-8900-7A10D005F148}" type="presOf" srcId="{81AE982C-2D3E-41CB-85E2-16608415FE64}" destId="{2D6B486D-6D23-4E4A-958B-C67A1347145A}" srcOrd="0" destOrd="0" presId="urn:microsoft.com/office/officeart/2005/8/layout/cycle2"/>
    <dgm:cxn modelId="{BF916023-CF4E-4315-8920-77ABD25C1D56}" srcId="{80385522-632D-4B92-91D4-A345D3FBE3FE}" destId="{104B31AD-35C8-49A9-B195-F4F7858F078C}" srcOrd="2" destOrd="0" parTransId="{9B562D2D-B400-4E83-8C38-852B19782C05}" sibTransId="{98BFDA3D-9F87-4C46-8D41-442789BC0164}"/>
    <dgm:cxn modelId="{CCBBDDF5-E547-44A2-B457-30338E8608FE}" srcId="{80385522-632D-4B92-91D4-A345D3FBE3FE}" destId="{82C022ED-D422-4722-970E-2D0BD51FBF05}" srcOrd="1" destOrd="0" parTransId="{2EE579DA-9161-4F68-984E-5155CAF77D83}" sibTransId="{13FF9E54-0744-4A9F-BBF7-FDF34E929B67}"/>
    <dgm:cxn modelId="{8B0E6E51-7254-433C-BCC5-9037E76E3CD9}" type="presOf" srcId="{A7383EF6-AEC0-43E5-BC94-BDC69E6BB434}" destId="{95F082BB-06A2-4A05-9B34-2047EEC1413A}" srcOrd="1" destOrd="0" presId="urn:microsoft.com/office/officeart/2005/8/layout/cycle2"/>
    <dgm:cxn modelId="{DA3BA98E-53C3-4BCB-A9DD-507447711DA0}" type="presOf" srcId="{81AE982C-2D3E-41CB-85E2-16608415FE64}" destId="{1CC14D54-D8BA-4F06-972F-A2F6BD1AB2DC}" srcOrd="1" destOrd="0" presId="urn:microsoft.com/office/officeart/2005/8/layout/cycle2"/>
    <dgm:cxn modelId="{31368F48-797F-469F-9665-E5C4D992A842}" type="presOf" srcId="{F16EECA7-01A8-4531-AD44-7E013CF8C72C}" destId="{F5E06E8B-5504-4EBF-B908-7327B96D2B5E}" srcOrd="0" destOrd="0" presId="urn:microsoft.com/office/officeart/2005/8/layout/cycle2"/>
    <dgm:cxn modelId="{0836D00B-452A-4D6A-A1B4-581B1EFBB9D1}" type="presOf" srcId="{C6E7B494-3440-43D6-8A84-49511DB20328}" destId="{9217D19A-72A1-46D7-B0F3-0A2D46AA114C}" srcOrd="1" destOrd="0" presId="urn:microsoft.com/office/officeart/2005/8/layout/cycle2"/>
    <dgm:cxn modelId="{03109C61-DD61-478D-8B91-7ADBBBCF8B2B}" type="presOf" srcId="{9FA7019A-AED0-4E32-8E05-45CB83C1FFA1}" destId="{816956A9-5C75-43FF-AA7C-12014B2387B5}" srcOrd="0" destOrd="0" presId="urn:microsoft.com/office/officeart/2005/8/layout/cycle2"/>
    <dgm:cxn modelId="{4DC7DF21-44EB-4762-93D6-7193C311BF61}" type="presParOf" srcId="{46E1E671-3B6C-468A-B74E-730AF11AE905}" destId="{BBBAA21A-C458-4760-81BC-D9AE4EB7D54D}" srcOrd="0" destOrd="0" presId="urn:microsoft.com/office/officeart/2005/8/layout/cycle2"/>
    <dgm:cxn modelId="{604A4581-C451-4099-9335-0A4AAF755B76}" type="presParOf" srcId="{46E1E671-3B6C-468A-B74E-730AF11AE905}" destId="{D8632FB7-7FB5-4BB1-85A2-1AC81BC6FC52}" srcOrd="1" destOrd="0" presId="urn:microsoft.com/office/officeart/2005/8/layout/cycle2"/>
    <dgm:cxn modelId="{EFE7D593-A718-42C6-8E0D-CF8BA19D42F3}" type="presParOf" srcId="{D8632FB7-7FB5-4BB1-85A2-1AC81BC6FC52}" destId="{62A5E9BF-0420-4225-A7CA-591D2D6CFDFA}" srcOrd="0" destOrd="0" presId="urn:microsoft.com/office/officeart/2005/8/layout/cycle2"/>
    <dgm:cxn modelId="{71120D20-88DA-4B2E-8162-D04E8B4C145E}" type="presParOf" srcId="{46E1E671-3B6C-468A-B74E-730AF11AE905}" destId="{BE2B3BF7-6FAB-43BA-90B6-F220548F1F4A}" srcOrd="2" destOrd="0" presId="urn:microsoft.com/office/officeart/2005/8/layout/cycle2"/>
    <dgm:cxn modelId="{B4947B50-BF8D-4A32-87EF-14E8329A410A}" type="presParOf" srcId="{46E1E671-3B6C-468A-B74E-730AF11AE905}" destId="{AE11AE8A-008C-4A7B-B4F1-0EACD7E18CF0}" srcOrd="3" destOrd="0" presId="urn:microsoft.com/office/officeart/2005/8/layout/cycle2"/>
    <dgm:cxn modelId="{AFD85FEB-7954-4BE1-BB67-DAA5DB321149}" type="presParOf" srcId="{AE11AE8A-008C-4A7B-B4F1-0EACD7E18CF0}" destId="{768B6785-5DFF-463A-83B1-E60799ACCCF9}" srcOrd="0" destOrd="0" presId="urn:microsoft.com/office/officeart/2005/8/layout/cycle2"/>
    <dgm:cxn modelId="{7AD76309-C45C-45EF-94C9-8F30542FE60F}" type="presParOf" srcId="{46E1E671-3B6C-468A-B74E-730AF11AE905}" destId="{0F128109-AD0D-4667-8A22-B0CF294E48C5}" srcOrd="4" destOrd="0" presId="urn:microsoft.com/office/officeart/2005/8/layout/cycle2"/>
    <dgm:cxn modelId="{1F33799F-0AAC-4C62-BCB9-BF163FFF4110}" type="presParOf" srcId="{46E1E671-3B6C-468A-B74E-730AF11AE905}" destId="{C4D606FA-A21D-4E79-886C-DE849C682219}" srcOrd="5" destOrd="0" presId="urn:microsoft.com/office/officeart/2005/8/layout/cycle2"/>
    <dgm:cxn modelId="{E75A126E-C9CF-4875-99BB-5EE7CFA43239}" type="presParOf" srcId="{C4D606FA-A21D-4E79-886C-DE849C682219}" destId="{636E8628-3530-4F43-9CF9-89112740D3B1}" srcOrd="0" destOrd="0" presId="urn:microsoft.com/office/officeart/2005/8/layout/cycle2"/>
    <dgm:cxn modelId="{8A7EF15B-54F3-4E64-B0E1-E8576DBF66C7}" type="presParOf" srcId="{46E1E671-3B6C-468A-B74E-730AF11AE905}" destId="{438A9D79-66F9-491B-96AD-EBE235BF4F98}" srcOrd="6" destOrd="0" presId="urn:microsoft.com/office/officeart/2005/8/layout/cycle2"/>
    <dgm:cxn modelId="{7270F7EB-2E46-468B-A5BE-B81DFDDBD2A7}" type="presParOf" srcId="{46E1E671-3B6C-468A-B74E-730AF11AE905}" destId="{10B852A3-9DCA-4261-AE0A-982F71101066}" srcOrd="7" destOrd="0" presId="urn:microsoft.com/office/officeart/2005/8/layout/cycle2"/>
    <dgm:cxn modelId="{99D9970B-3D3A-49A3-BB59-B60343413E76}" type="presParOf" srcId="{10B852A3-9DCA-4261-AE0A-982F71101066}" destId="{1B4BFAD4-4F4A-49D6-8834-3FF5D1925A7B}" srcOrd="0" destOrd="0" presId="urn:microsoft.com/office/officeart/2005/8/layout/cycle2"/>
    <dgm:cxn modelId="{C9D1625F-09C9-4077-880B-03D22F8BDF1E}" type="presParOf" srcId="{46E1E671-3B6C-468A-B74E-730AF11AE905}" destId="{9C0FCFA8-E249-4B1D-8166-33976B093E26}" srcOrd="8" destOrd="0" presId="urn:microsoft.com/office/officeart/2005/8/layout/cycle2"/>
    <dgm:cxn modelId="{ADA6A82D-5EB9-4B98-96B7-98A13B3D953A}" type="presParOf" srcId="{46E1E671-3B6C-468A-B74E-730AF11AE905}" destId="{816956A9-5C75-43FF-AA7C-12014B2387B5}" srcOrd="9" destOrd="0" presId="urn:microsoft.com/office/officeart/2005/8/layout/cycle2"/>
    <dgm:cxn modelId="{DA6F4BE3-856B-4211-B82F-80905659C55F}" type="presParOf" srcId="{816956A9-5C75-43FF-AA7C-12014B2387B5}" destId="{59CF4AC7-3203-4D1C-B700-D15D880BF3DA}" srcOrd="0" destOrd="0" presId="urn:microsoft.com/office/officeart/2005/8/layout/cycle2"/>
    <dgm:cxn modelId="{992BFEDA-2E3F-48F6-A41D-92301E8B82C6}" type="presParOf" srcId="{46E1E671-3B6C-468A-B74E-730AF11AE905}" destId="{F5E06E8B-5504-4EBF-B908-7327B96D2B5E}" srcOrd="10" destOrd="0" presId="urn:microsoft.com/office/officeart/2005/8/layout/cycle2"/>
    <dgm:cxn modelId="{912A9813-FF21-4909-B208-F024CA4DDC2E}" type="presParOf" srcId="{46E1E671-3B6C-468A-B74E-730AF11AE905}" destId="{3A6D7D26-8BCE-46EC-98B1-C2A3A6C2101B}" srcOrd="11" destOrd="0" presId="urn:microsoft.com/office/officeart/2005/8/layout/cycle2"/>
    <dgm:cxn modelId="{8C117BFC-83B3-4D97-8FBC-6F2599F7D9C7}" type="presParOf" srcId="{3A6D7D26-8BCE-46EC-98B1-C2A3A6C2101B}" destId="{9217D19A-72A1-46D7-B0F3-0A2D46AA114C}" srcOrd="0" destOrd="0" presId="urn:microsoft.com/office/officeart/2005/8/layout/cycle2"/>
    <dgm:cxn modelId="{6AE015E5-DA83-4D74-8CA5-FDC94A963326}" type="presParOf" srcId="{46E1E671-3B6C-468A-B74E-730AF11AE905}" destId="{00E0E843-010F-4373-9847-CED3500505C0}" srcOrd="12" destOrd="0" presId="urn:microsoft.com/office/officeart/2005/8/layout/cycle2"/>
    <dgm:cxn modelId="{317E03C6-7DC9-48CF-8871-1160E9BB814F}" type="presParOf" srcId="{46E1E671-3B6C-468A-B74E-730AF11AE905}" destId="{2D6B486D-6D23-4E4A-958B-C67A1347145A}" srcOrd="13" destOrd="0" presId="urn:microsoft.com/office/officeart/2005/8/layout/cycle2"/>
    <dgm:cxn modelId="{DD42FE62-D7EA-4826-98B2-E9B26DBEB51B}" type="presParOf" srcId="{2D6B486D-6D23-4E4A-958B-C67A1347145A}" destId="{1CC14D54-D8BA-4F06-972F-A2F6BD1AB2DC}" srcOrd="0" destOrd="0" presId="urn:microsoft.com/office/officeart/2005/8/layout/cycle2"/>
    <dgm:cxn modelId="{80BDD977-53E0-4D21-B563-52EF86626D02}" type="presParOf" srcId="{46E1E671-3B6C-468A-B74E-730AF11AE905}" destId="{156606F5-C8E0-42EE-8F13-A20D13B8A62C}" srcOrd="14" destOrd="0" presId="urn:microsoft.com/office/officeart/2005/8/layout/cycle2"/>
    <dgm:cxn modelId="{BFBF931C-8ADB-4FB8-9301-410945DAAB5D}" type="presParOf" srcId="{46E1E671-3B6C-468A-B74E-730AF11AE905}" destId="{84C2523B-090D-43C3-BF3B-94E781794CDC}" srcOrd="15" destOrd="0" presId="urn:microsoft.com/office/officeart/2005/8/layout/cycle2"/>
    <dgm:cxn modelId="{DC44BFBE-296F-44BE-80A9-5915EA39009D}" type="presParOf" srcId="{84C2523B-090D-43C3-BF3B-94E781794CDC}" destId="{95F082BB-06A2-4A05-9B34-2047EEC141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99E20-E1EE-426E-8A3A-3E85A1CD9F7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4B5ECA40-4B68-48CA-B3E5-647C47EEE40F}">
      <dgm:prSet phldrT="[Text]"/>
      <dgm:spPr/>
      <dgm:t>
        <a:bodyPr/>
        <a:lstStyle/>
        <a:p>
          <a:r>
            <a:rPr lang="en-ZA" dirty="0" smtClean="0"/>
            <a:t>WATER QUANTITY</a:t>
          </a:r>
          <a:endParaRPr lang="en-ZA" dirty="0"/>
        </a:p>
      </dgm:t>
    </dgm:pt>
    <dgm:pt modelId="{87805D85-DF90-473F-9718-0ECFF0ED74EE}" type="parTrans" cxnId="{0CEE2D8E-CEC2-42F4-A744-8CCD6D8CE651}">
      <dgm:prSet/>
      <dgm:spPr/>
      <dgm:t>
        <a:bodyPr/>
        <a:lstStyle/>
        <a:p>
          <a:endParaRPr lang="en-ZA"/>
        </a:p>
      </dgm:t>
    </dgm:pt>
    <dgm:pt modelId="{FCDB9876-A8A6-47E2-A434-296BD919B973}" type="sibTrans" cxnId="{0CEE2D8E-CEC2-42F4-A744-8CCD6D8CE651}">
      <dgm:prSet/>
      <dgm:spPr/>
      <dgm:t>
        <a:bodyPr/>
        <a:lstStyle/>
        <a:p>
          <a:endParaRPr lang="en-ZA"/>
        </a:p>
      </dgm:t>
    </dgm:pt>
    <dgm:pt modelId="{311A9B30-5BA9-4213-9151-EFFAFD6F8B53}">
      <dgm:prSet phldrT="[Text]"/>
      <dgm:spPr/>
      <dgm:t>
        <a:bodyPr/>
        <a:lstStyle/>
        <a:p>
          <a:r>
            <a:rPr lang="en-ZA" dirty="0" smtClean="0"/>
            <a:t>High Flows</a:t>
          </a:r>
          <a:endParaRPr lang="en-ZA" dirty="0"/>
        </a:p>
      </dgm:t>
    </dgm:pt>
    <dgm:pt modelId="{7E0844CD-4F65-4F58-B157-35F55EDDAF45}" type="parTrans" cxnId="{8B4A7E8F-D5B9-4C0F-BDDB-A0308B56F401}">
      <dgm:prSet/>
      <dgm:spPr/>
      <dgm:t>
        <a:bodyPr/>
        <a:lstStyle/>
        <a:p>
          <a:endParaRPr lang="en-ZA"/>
        </a:p>
      </dgm:t>
    </dgm:pt>
    <dgm:pt modelId="{65AAC0FB-AD75-4D23-A4E7-387D298D6035}" type="sibTrans" cxnId="{8B4A7E8F-D5B9-4C0F-BDDB-A0308B56F401}">
      <dgm:prSet/>
      <dgm:spPr/>
      <dgm:t>
        <a:bodyPr/>
        <a:lstStyle/>
        <a:p>
          <a:endParaRPr lang="en-ZA"/>
        </a:p>
      </dgm:t>
    </dgm:pt>
    <dgm:pt modelId="{4785CB91-CF76-4D53-A8AA-64CD00BFF3AD}">
      <dgm:prSet phldrT="[Text]"/>
      <dgm:spPr/>
      <dgm:t>
        <a:bodyPr/>
        <a:lstStyle/>
        <a:p>
          <a:r>
            <a:rPr lang="en-ZA" dirty="0" smtClean="0"/>
            <a:t>WATER QUALITY</a:t>
          </a:r>
          <a:endParaRPr lang="en-ZA" dirty="0"/>
        </a:p>
      </dgm:t>
    </dgm:pt>
    <dgm:pt modelId="{1A65E0D2-9641-41D8-9DC9-8058F7AABC9D}" type="parTrans" cxnId="{61A39FEB-24B2-42CF-9C5E-7DFB4A1CA928}">
      <dgm:prSet/>
      <dgm:spPr/>
      <dgm:t>
        <a:bodyPr/>
        <a:lstStyle/>
        <a:p>
          <a:endParaRPr lang="en-ZA"/>
        </a:p>
      </dgm:t>
    </dgm:pt>
    <dgm:pt modelId="{087C10FB-3EB8-4896-95E9-520F5C941499}" type="sibTrans" cxnId="{61A39FEB-24B2-42CF-9C5E-7DFB4A1CA928}">
      <dgm:prSet/>
      <dgm:spPr/>
      <dgm:t>
        <a:bodyPr/>
        <a:lstStyle/>
        <a:p>
          <a:endParaRPr lang="en-ZA"/>
        </a:p>
      </dgm:t>
    </dgm:pt>
    <dgm:pt modelId="{F61B7D9F-A717-4AED-9EA7-089073CF1393}">
      <dgm:prSet phldrT="[Text]"/>
      <dgm:spPr/>
      <dgm:t>
        <a:bodyPr/>
        <a:lstStyle/>
        <a:p>
          <a:r>
            <a:rPr lang="en-ZA" dirty="0" smtClean="0"/>
            <a:t>Nutrients</a:t>
          </a:r>
          <a:endParaRPr lang="en-ZA" dirty="0"/>
        </a:p>
      </dgm:t>
    </dgm:pt>
    <dgm:pt modelId="{2621C796-9957-4DF5-837E-24540F09E395}" type="parTrans" cxnId="{B41E3DB1-A2C6-42EE-B954-6EFA09FECB30}">
      <dgm:prSet/>
      <dgm:spPr/>
      <dgm:t>
        <a:bodyPr/>
        <a:lstStyle/>
        <a:p>
          <a:endParaRPr lang="en-ZA"/>
        </a:p>
      </dgm:t>
    </dgm:pt>
    <dgm:pt modelId="{32A78CAC-91EA-4B36-9BD1-1428205F19CA}" type="sibTrans" cxnId="{B41E3DB1-A2C6-42EE-B954-6EFA09FECB30}">
      <dgm:prSet/>
      <dgm:spPr/>
      <dgm:t>
        <a:bodyPr/>
        <a:lstStyle/>
        <a:p>
          <a:endParaRPr lang="en-ZA"/>
        </a:p>
      </dgm:t>
    </dgm:pt>
    <dgm:pt modelId="{3BE84134-0CB5-4FF1-87B1-AF56510BD01C}">
      <dgm:prSet phldrT="[Text]"/>
      <dgm:spPr/>
      <dgm:t>
        <a:bodyPr/>
        <a:lstStyle/>
        <a:p>
          <a:r>
            <a:rPr lang="en-ZA" dirty="0" smtClean="0"/>
            <a:t>HABITAT</a:t>
          </a:r>
          <a:endParaRPr lang="en-ZA" dirty="0"/>
        </a:p>
      </dgm:t>
    </dgm:pt>
    <dgm:pt modelId="{A03B4847-78AA-4B79-82A7-2ADBB7EB7F88}" type="parTrans" cxnId="{D912A67C-CA9E-4190-9965-E83CEC0B8DC2}">
      <dgm:prSet/>
      <dgm:spPr/>
      <dgm:t>
        <a:bodyPr/>
        <a:lstStyle/>
        <a:p>
          <a:endParaRPr lang="en-ZA"/>
        </a:p>
      </dgm:t>
    </dgm:pt>
    <dgm:pt modelId="{C49BABF4-B3D7-4636-A2F9-9747EF1BE670}" type="sibTrans" cxnId="{D912A67C-CA9E-4190-9965-E83CEC0B8DC2}">
      <dgm:prSet/>
      <dgm:spPr/>
      <dgm:t>
        <a:bodyPr/>
        <a:lstStyle/>
        <a:p>
          <a:endParaRPr lang="en-ZA"/>
        </a:p>
      </dgm:t>
    </dgm:pt>
    <dgm:pt modelId="{0285A33F-0CD1-4093-B9B8-D68916B66A81}">
      <dgm:prSet phldrT="[Text]"/>
      <dgm:spPr/>
      <dgm:t>
        <a:bodyPr/>
        <a:lstStyle/>
        <a:p>
          <a:r>
            <a:rPr lang="en-ZA" dirty="0" err="1" smtClean="0"/>
            <a:t>Instream</a:t>
          </a:r>
          <a:r>
            <a:rPr lang="en-ZA" dirty="0" smtClean="0"/>
            <a:t> Habitat</a:t>
          </a:r>
          <a:endParaRPr lang="en-ZA" dirty="0"/>
        </a:p>
      </dgm:t>
    </dgm:pt>
    <dgm:pt modelId="{4391428B-2B1B-4956-8B8F-0A5DB3D73A2A}" type="parTrans" cxnId="{9090CB49-7455-4BC8-BD64-8EB6047F699C}">
      <dgm:prSet/>
      <dgm:spPr/>
      <dgm:t>
        <a:bodyPr/>
        <a:lstStyle/>
        <a:p>
          <a:endParaRPr lang="en-ZA"/>
        </a:p>
      </dgm:t>
    </dgm:pt>
    <dgm:pt modelId="{3C05A6F1-50EB-4E5E-B9F2-B3E75ED82EC8}" type="sibTrans" cxnId="{9090CB49-7455-4BC8-BD64-8EB6047F699C}">
      <dgm:prSet/>
      <dgm:spPr/>
      <dgm:t>
        <a:bodyPr/>
        <a:lstStyle/>
        <a:p>
          <a:endParaRPr lang="en-ZA"/>
        </a:p>
      </dgm:t>
    </dgm:pt>
    <dgm:pt modelId="{8D8FC35C-B68C-464E-80B5-FEDF76264748}">
      <dgm:prSet phldrT="[Text]"/>
      <dgm:spPr/>
      <dgm:t>
        <a:bodyPr/>
        <a:lstStyle/>
        <a:p>
          <a:r>
            <a:rPr lang="en-ZA" dirty="0" smtClean="0"/>
            <a:t>Riparian Habitat</a:t>
          </a:r>
          <a:endParaRPr lang="en-ZA" dirty="0"/>
        </a:p>
      </dgm:t>
    </dgm:pt>
    <dgm:pt modelId="{75E23086-B461-4094-A320-60C6C40F382B}" type="parTrans" cxnId="{BF6D00C8-3367-4858-98DD-B52EFE23BBAA}">
      <dgm:prSet/>
      <dgm:spPr/>
      <dgm:t>
        <a:bodyPr/>
        <a:lstStyle/>
        <a:p>
          <a:endParaRPr lang="en-ZA"/>
        </a:p>
      </dgm:t>
    </dgm:pt>
    <dgm:pt modelId="{82FACF61-B519-42BB-B4EA-02CC41DD1FA1}" type="sibTrans" cxnId="{BF6D00C8-3367-4858-98DD-B52EFE23BBAA}">
      <dgm:prSet/>
      <dgm:spPr/>
      <dgm:t>
        <a:bodyPr/>
        <a:lstStyle/>
        <a:p>
          <a:endParaRPr lang="en-ZA"/>
        </a:p>
      </dgm:t>
    </dgm:pt>
    <dgm:pt modelId="{218605E9-A912-4F39-9458-130F74CEE56D}">
      <dgm:prSet custT="1"/>
      <dgm:spPr/>
      <dgm:t>
        <a:bodyPr/>
        <a:lstStyle/>
        <a:p>
          <a:r>
            <a:rPr lang="en-ZA" sz="2000" dirty="0" smtClean="0"/>
            <a:t>BIOTA</a:t>
          </a:r>
        </a:p>
        <a:p>
          <a:endParaRPr lang="en-ZA" sz="800" dirty="0" smtClean="0"/>
        </a:p>
      </dgm:t>
    </dgm:pt>
    <dgm:pt modelId="{1C7074DA-97B0-4890-8722-7796A80CE216}" type="parTrans" cxnId="{6B15C18A-3CBF-4738-BC71-303015A272E8}">
      <dgm:prSet/>
      <dgm:spPr/>
      <dgm:t>
        <a:bodyPr/>
        <a:lstStyle/>
        <a:p>
          <a:endParaRPr lang="en-ZA"/>
        </a:p>
      </dgm:t>
    </dgm:pt>
    <dgm:pt modelId="{8F3F9765-981F-4A49-8452-590487EBB077}" type="sibTrans" cxnId="{6B15C18A-3CBF-4738-BC71-303015A272E8}">
      <dgm:prSet/>
      <dgm:spPr/>
      <dgm:t>
        <a:bodyPr/>
        <a:lstStyle/>
        <a:p>
          <a:endParaRPr lang="en-ZA"/>
        </a:p>
      </dgm:t>
    </dgm:pt>
    <dgm:pt modelId="{95E511C4-4173-4DF5-9E6F-1DA6EEE70815}">
      <dgm:prSet phldrT="[Text]"/>
      <dgm:spPr/>
      <dgm:t>
        <a:bodyPr/>
        <a:lstStyle/>
        <a:p>
          <a:r>
            <a:rPr lang="en-ZA" dirty="0" smtClean="0"/>
            <a:t>Low Flows</a:t>
          </a:r>
          <a:endParaRPr lang="en-ZA" dirty="0"/>
        </a:p>
      </dgm:t>
    </dgm:pt>
    <dgm:pt modelId="{F181408A-3A50-4A6B-857F-AF04F62E1C9A}" type="parTrans" cxnId="{D78715F6-2B0E-492A-9A99-B4CB8BFE15DC}">
      <dgm:prSet/>
      <dgm:spPr/>
      <dgm:t>
        <a:bodyPr/>
        <a:lstStyle/>
        <a:p>
          <a:endParaRPr lang="en-ZA"/>
        </a:p>
      </dgm:t>
    </dgm:pt>
    <dgm:pt modelId="{CB6F91D2-FD8B-437E-9EA7-1D1D316AF15E}" type="sibTrans" cxnId="{D78715F6-2B0E-492A-9A99-B4CB8BFE15DC}">
      <dgm:prSet/>
      <dgm:spPr/>
      <dgm:t>
        <a:bodyPr/>
        <a:lstStyle/>
        <a:p>
          <a:endParaRPr lang="en-ZA"/>
        </a:p>
      </dgm:t>
    </dgm:pt>
    <dgm:pt modelId="{2675F384-B16D-47B4-A5AB-C22575125993}">
      <dgm:prSet phldrT="[Text]"/>
      <dgm:spPr/>
      <dgm:t>
        <a:bodyPr/>
        <a:lstStyle/>
        <a:p>
          <a:r>
            <a:rPr lang="en-ZA" dirty="0" smtClean="0"/>
            <a:t>Salts</a:t>
          </a:r>
          <a:endParaRPr lang="en-ZA" dirty="0"/>
        </a:p>
      </dgm:t>
    </dgm:pt>
    <dgm:pt modelId="{8E581165-F5FF-401B-9A3D-5ADBA28F6AF7}" type="parTrans" cxnId="{A3C3D01E-E6DE-4835-A0D3-B313A260C62D}">
      <dgm:prSet/>
      <dgm:spPr/>
      <dgm:t>
        <a:bodyPr/>
        <a:lstStyle/>
        <a:p>
          <a:endParaRPr lang="en-ZA"/>
        </a:p>
      </dgm:t>
    </dgm:pt>
    <dgm:pt modelId="{2BC086BA-1D74-40BE-BC71-9ADAA471F2E0}" type="sibTrans" cxnId="{A3C3D01E-E6DE-4835-A0D3-B313A260C62D}">
      <dgm:prSet/>
      <dgm:spPr/>
      <dgm:t>
        <a:bodyPr/>
        <a:lstStyle/>
        <a:p>
          <a:endParaRPr lang="en-ZA"/>
        </a:p>
      </dgm:t>
    </dgm:pt>
    <dgm:pt modelId="{12BEE539-8D13-4A71-9C4A-4971093CA185}">
      <dgm:prSet phldrT="[Text]"/>
      <dgm:spPr/>
      <dgm:t>
        <a:bodyPr/>
        <a:lstStyle/>
        <a:p>
          <a:r>
            <a:rPr lang="en-ZA" dirty="0" smtClean="0"/>
            <a:t>System Variables</a:t>
          </a:r>
          <a:endParaRPr lang="en-ZA" dirty="0"/>
        </a:p>
      </dgm:t>
    </dgm:pt>
    <dgm:pt modelId="{CDF04055-5642-4D7A-825C-3919C0AC9D3A}" type="parTrans" cxnId="{69B359D1-16D6-4A83-840A-CFD43B028C96}">
      <dgm:prSet/>
      <dgm:spPr/>
      <dgm:t>
        <a:bodyPr/>
        <a:lstStyle/>
        <a:p>
          <a:endParaRPr lang="en-ZA"/>
        </a:p>
      </dgm:t>
    </dgm:pt>
    <dgm:pt modelId="{6D8EABF0-9F3E-4C6B-A3C8-B55E4010B5D1}" type="sibTrans" cxnId="{69B359D1-16D6-4A83-840A-CFD43B028C96}">
      <dgm:prSet/>
      <dgm:spPr/>
      <dgm:t>
        <a:bodyPr/>
        <a:lstStyle/>
        <a:p>
          <a:endParaRPr lang="en-ZA"/>
        </a:p>
      </dgm:t>
    </dgm:pt>
    <dgm:pt modelId="{151ADD3F-101E-4107-93FD-3738898C5DBC}">
      <dgm:prSet phldrT="[Text]"/>
      <dgm:spPr/>
      <dgm:t>
        <a:bodyPr/>
        <a:lstStyle/>
        <a:p>
          <a:r>
            <a:rPr lang="en-ZA" dirty="0" smtClean="0"/>
            <a:t>Toxics</a:t>
          </a:r>
          <a:endParaRPr lang="en-ZA" dirty="0"/>
        </a:p>
      </dgm:t>
    </dgm:pt>
    <dgm:pt modelId="{BCB71BEA-3109-419B-AA0B-774502C7787B}" type="parTrans" cxnId="{D8AB4E62-A283-4529-9131-C080E82706F0}">
      <dgm:prSet/>
      <dgm:spPr/>
      <dgm:t>
        <a:bodyPr/>
        <a:lstStyle/>
        <a:p>
          <a:endParaRPr lang="en-ZA"/>
        </a:p>
      </dgm:t>
    </dgm:pt>
    <dgm:pt modelId="{E9153736-8E90-44DB-9F52-4FA70F1A64D2}" type="sibTrans" cxnId="{D8AB4E62-A283-4529-9131-C080E82706F0}">
      <dgm:prSet/>
      <dgm:spPr/>
      <dgm:t>
        <a:bodyPr/>
        <a:lstStyle/>
        <a:p>
          <a:endParaRPr lang="en-ZA"/>
        </a:p>
      </dgm:t>
    </dgm:pt>
    <dgm:pt modelId="{A8C263C2-D905-4AC6-8A7C-09D9DE9178B0}">
      <dgm:prSet phldrT="[Text]"/>
      <dgm:spPr/>
      <dgm:t>
        <a:bodyPr/>
        <a:lstStyle/>
        <a:p>
          <a:r>
            <a:rPr lang="en-ZA" dirty="0" smtClean="0"/>
            <a:t>Pathogens</a:t>
          </a:r>
          <a:endParaRPr lang="en-ZA" dirty="0"/>
        </a:p>
      </dgm:t>
    </dgm:pt>
    <dgm:pt modelId="{89732BAE-4D2C-4622-A51F-FA14C12C839B}" type="parTrans" cxnId="{E519A2E7-3B57-4ADE-8B30-3A0AF22B67AA}">
      <dgm:prSet/>
      <dgm:spPr/>
      <dgm:t>
        <a:bodyPr/>
        <a:lstStyle/>
        <a:p>
          <a:endParaRPr lang="en-ZA"/>
        </a:p>
      </dgm:t>
    </dgm:pt>
    <dgm:pt modelId="{64E48933-1007-4AB4-96F3-57AF94B18E5F}" type="sibTrans" cxnId="{E519A2E7-3B57-4ADE-8B30-3A0AF22B67AA}">
      <dgm:prSet/>
      <dgm:spPr/>
      <dgm:t>
        <a:bodyPr/>
        <a:lstStyle/>
        <a:p>
          <a:endParaRPr lang="en-ZA"/>
        </a:p>
      </dgm:t>
    </dgm:pt>
    <dgm:pt modelId="{785A6A41-ED4F-4111-80FB-1351B3720AA4}">
      <dgm:prSet/>
      <dgm:spPr/>
      <dgm:t>
        <a:bodyPr/>
        <a:lstStyle/>
        <a:p>
          <a:r>
            <a:rPr lang="en-ZA" sz="1200" dirty="0" smtClean="0"/>
            <a:t>Aquatic and Riparian plant species</a:t>
          </a:r>
          <a:endParaRPr lang="en-ZA" sz="1200" dirty="0"/>
        </a:p>
      </dgm:t>
    </dgm:pt>
    <dgm:pt modelId="{3472696B-80D0-4BA6-ADD8-05487CB544BC}" type="parTrans" cxnId="{58509FDE-F0B8-439D-8A80-ADB9AA5D7D9D}">
      <dgm:prSet/>
      <dgm:spPr/>
      <dgm:t>
        <a:bodyPr/>
        <a:lstStyle/>
        <a:p>
          <a:endParaRPr lang="en-ZA"/>
        </a:p>
      </dgm:t>
    </dgm:pt>
    <dgm:pt modelId="{37D30688-49E4-4B87-94D9-8D689E8019EA}" type="sibTrans" cxnId="{58509FDE-F0B8-439D-8A80-ADB9AA5D7D9D}">
      <dgm:prSet/>
      <dgm:spPr/>
      <dgm:t>
        <a:bodyPr/>
        <a:lstStyle/>
        <a:p>
          <a:endParaRPr lang="en-ZA"/>
        </a:p>
      </dgm:t>
    </dgm:pt>
    <dgm:pt modelId="{69F86C94-3F71-4C6E-B0F2-2CBDE559FA19}">
      <dgm:prSet/>
      <dgm:spPr/>
      <dgm:t>
        <a:bodyPr/>
        <a:lstStyle/>
        <a:p>
          <a:r>
            <a:rPr lang="en-ZA" sz="1200" dirty="0" smtClean="0"/>
            <a:t>Mammals</a:t>
          </a:r>
          <a:endParaRPr lang="en-ZA" sz="1200" dirty="0"/>
        </a:p>
      </dgm:t>
    </dgm:pt>
    <dgm:pt modelId="{C991C405-2D81-49AC-BEF8-495238D3BBB1}" type="parTrans" cxnId="{17AC0207-B9EE-45C1-A943-9FD1B727FE10}">
      <dgm:prSet/>
      <dgm:spPr/>
      <dgm:t>
        <a:bodyPr/>
        <a:lstStyle/>
        <a:p>
          <a:endParaRPr lang="en-ZA"/>
        </a:p>
      </dgm:t>
    </dgm:pt>
    <dgm:pt modelId="{81084327-60BA-4117-8C31-F22132BDCFF4}" type="sibTrans" cxnId="{17AC0207-B9EE-45C1-A943-9FD1B727FE10}">
      <dgm:prSet/>
      <dgm:spPr/>
      <dgm:t>
        <a:bodyPr/>
        <a:lstStyle/>
        <a:p>
          <a:endParaRPr lang="en-ZA"/>
        </a:p>
      </dgm:t>
    </dgm:pt>
    <dgm:pt modelId="{8A21E6A3-9F57-44B5-ADBF-0FCA3BC06B3C}">
      <dgm:prSet/>
      <dgm:spPr/>
      <dgm:t>
        <a:bodyPr/>
        <a:lstStyle/>
        <a:p>
          <a:r>
            <a:rPr lang="en-ZA" sz="1200" dirty="0" smtClean="0"/>
            <a:t>Birds</a:t>
          </a:r>
          <a:endParaRPr lang="en-ZA" sz="1200" dirty="0"/>
        </a:p>
      </dgm:t>
    </dgm:pt>
    <dgm:pt modelId="{B3DDCFF6-39A1-4DD4-B32B-8998BC85F526}" type="parTrans" cxnId="{BE8AB1CA-0C1F-40A3-8B49-A52B0340CFB0}">
      <dgm:prSet/>
      <dgm:spPr/>
      <dgm:t>
        <a:bodyPr/>
        <a:lstStyle/>
        <a:p>
          <a:endParaRPr lang="en-ZA"/>
        </a:p>
      </dgm:t>
    </dgm:pt>
    <dgm:pt modelId="{B8A782E3-B8F2-43C1-B453-B3A1CDD6215F}" type="sibTrans" cxnId="{BE8AB1CA-0C1F-40A3-8B49-A52B0340CFB0}">
      <dgm:prSet/>
      <dgm:spPr/>
      <dgm:t>
        <a:bodyPr/>
        <a:lstStyle/>
        <a:p>
          <a:endParaRPr lang="en-ZA"/>
        </a:p>
      </dgm:t>
    </dgm:pt>
    <dgm:pt modelId="{471094C0-6ABD-45E7-BBBA-413C2FDBED7A}">
      <dgm:prSet/>
      <dgm:spPr/>
      <dgm:t>
        <a:bodyPr/>
        <a:lstStyle/>
        <a:p>
          <a:r>
            <a:rPr lang="en-ZA" sz="1200" dirty="0" err="1" smtClean="0"/>
            <a:t>Periphyton</a:t>
          </a:r>
          <a:endParaRPr lang="en-ZA" sz="1200" dirty="0"/>
        </a:p>
      </dgm:t>
    </dgm:pt>
    <dgm:pt modelId="{51298A9E-49F3-466C-B399-96827DC29B1B}" type="parTrans" cxnId="{8A39DA56-4C18-4538-A2F2-18F38F23BEB9}">
      <dgm:prSet/>
      <dgm:spPr/>
      <dgm:t>
        <a:bodyPr/>
        <a:lstStyle/>
        <a:p>
          <a:endParaRPr lang="en-ZA"/>
        </a:p>
      </dgm:t>
    </dgm:pt>
    <dgm:pt modelId="{8D9FF972-87A8-4FD3-9771-142E0EF51B44}" type="sibTrans" cxnId="{8A39DA56-4C18-4538-A2F2-18F38F23BEB9}">
      <dgm:prSet/>
      <dgm:spPr/>
      <dgm:t>
        <a:bodyPr/>
        <a:lstStyle/>
        <a:p>
          <a:endParaRPr lang="en-ZA"/>
        </a:p>
      </dgm:t>
    </dgm:pt>
    <dgm:pt modelId="{F1AA952A-1B44-402B-AD29-240E19BE18D7}">
      <dgm:prSet/>
      <dgm:spPr/>
      <dgm:t>
        <a:bodyPr/>
        <a:lstStyle/>
        <a:p>
          <a:r>
            <a:rPr lang="en-ZA" sz="1200" dirty="0" smtClean="0"/>
            <a:t>Aquatic Invertebrates</a:t>
          </a:r>
          <a:endParaRPr lang="en-ZA" sz="1200" dirty="0"/>
        </a:p>
      </dgm:t>
    </dgm:pt>
    <dgm:pt modelId="{D2C59CE2-4C4A-4536-A2A6-B8FF638033DD}" type="parTrans" cxnId="{CC60D503-E73F-4856-9232-6597AF930246}">
      <dgm:prSet/>
      <dgm:spPr/>
      <dgm:t>
        <a:bodyPr/>
        <a:lstStyle/>
        <a:p>
          <a:endParaRPr lang="en-ZA"/>
        </a:p>
      </dgm:t>
    </dgm:pt>
    <dgm:pt modelId="{589A967E-8481-4594-92F8-413F4976EEAF}" type="sibTrans" cxnId="{CC60D503-E73F-4856-9232-6597AF930246}">
      <dgm:prSet/>
      <dgm:spPr/>
      <dgm:t>
        <a:bodyPr/>
        <a:lstStyle/>
        <a:p>
          <a:endParaRPr lang="en-ZA"/>
        </a:p>
      </dgm:t>
    </dgm:pt>
    <dgm:pt modelId="{C4729FD8-3EA5-4023-8E2E-3432DBEB6AC3}">
      <dgm:prSet/>
      <dgm:spPr/>
      <dgm:t>
        <a:bodyPr/>
        <a:lstStyle/>
        <a:p>
          <a:r>
            <a:rPr lang="en-ZA" sz="1200" dirty="0" smtClean="0"/>
            <a:t>Fish</a:t>
          </a:r>
          <a:endParaRPr lang="en-ZA" sz="1200" dirty="0"/>
        </a:p>
      </dgm:t>
    </dgm:pt>
    <dgm:pt modelId="{9F5A14B1-1229-49E1-9B68-53BCF112929E}" type="sibTrans" cxnId="{723110CE-5FB3-4F78-B67B-7E19DD76EF1E}">
      <dgm:prSet/>
      <dgm:spPr/>
      <dgm:t>
        <a:bodyPr/>
        <a:lstStyle/>
        <a:p>
          <a:endParaRPr lang="en-ZA"/>
        </a:p>
      </dgm:t>
    </dgm:pt>
    <dgm:pt modelId="{5F1BFED5-2F3E-4953-B596-872FB4958CEB}" type="parTrans" cxnId="{723110CE-5FB3-4F78-B67B-7E19DD76EF1E}">
      <dgm:prSet/>
      <dgm:spPr/>
      <dgm:t>
        <a:bodyPr/>
        <a:lstStyle/>
        <a:p>
          <a:endParaRPr lang="en-ZA"/>
        </a:p>
      </dgm:t>
    </dgm:pt>
    <dgm:pt modelId="{5F046060-C438-4931-95D4-E19EA84F0E17}">
      <dgm:prSet/>
      <dgm:spPr/>
      <dgm:t>
        <a:bodyPr/>
        <a:lstStyle/>
        <a:p>
          <a:r>
            <a:rPr lang="en-ZA" sz="1200" dirty="0" smtClean="0"/>
            <a:t>Diatoms</a:t>
          </a:r>
          <a:endParaRPr lang="en-ZA" sz="1200" dirty="0"/>
        </a:p>
      </dgm:t>
    </dgm:pt>
    <dgm:pt modelId="{4F2EA127-D70D-4C03-9D6F-2DDDA9B588E5}" type="parTrans" cxnId="{0BC48CC5-DB82-4D34-891B-25BE0EC06346}">
      <dgm:prSet/>
      <dgm:spPr/>
      <dgm:t>
        <a:bodyPr/>
        <a:lstStyle/>
        <a:p>
          <a:endParaRPr lang="en-ZA"/>
        </a:p>
      </dgm:t>
    </dgm:pt>
    <dgm:pt modelId="{4DC2353A-54BC-4986-B1FC-427742D56FE1}" type="sibTrans" cxnId="{0BC48CC5-DB82-4D34-891B-25BE0EC06346}">
      <dgm:prSet/>
      <dgm:spPr/>
      <dgm:t>
        <a:bodyPr/>
        <a:lstStyle/>
        <a:p>
          <a:endParaRPr lang="en-ZA"/>
        </a:p>
      </dgm:t>
    </dgm:pt>
    <dgm:pt modelId="{1E5AC771-0190-408C-928D-BF06B95C98E5}" type="pres">
      <dgm:prSet presAssocID="{9D799E20-E1EE-426E-8A3A-3E85A1CD9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8CBBC29-9A98-4197-BB26-7DF0BDB86E2A}" type="pres">
      <dgm:prSet presAssocID="{4B5ECA40-4B68-48CA-B3E5-647C47EEE4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58740C-7BD9-4428-A8C2-46231C2B5F30}" type="pres">
      <dgm:prSet presAssocID="{FCDB9876-A8A6-47E2-A434-296BD919B973}" presName="sibTrans" presStyleCnt="0"/>
      <dgm:spPr/>
    </dgm:pt>
    <dgm:pt modelId="{9B4CC6DD-6FE4-474E-83FD-DDCD83CCA5A8}" type="pres">
      <dgm:prSet presAssocID="{4785CB91-CF76-4D53-A8AA-64CD00BFF3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5E2F0C-450D-499D-AE8B-EC8E2DD4A311}" type="pres">
      <dgm:prSet presAssocID="{087C10FB-3EB8-4896-95E9-520F5C941499}" presName="sibTrans" presStyleCnt="0"/>
      <dgm:spPr/>
    </dgm:pt>
    <dgm:pt modelId="{BD296372-D712-4403-911A-AA1BA4B2814A}" type="pres">
      <dgm:prSet presAssocID="{3BE84134-0CB5-4FF1-87B1-AF56510BD0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651DB4-A12F-4F4C-99CA-7D1EC922BD66}" type="pres">
      <dgm:prSet presAssocID="{C49BABF4-B3D7-4636-A2F9-9747EF1BE670}" presName="sibTrans" presStyleCnt="0"/>
      <dgm:spPr/>
    </dgm:pt>
    <dgm:pt modelId="{D2DB4E84-B1D5-4526-9C03-005D04222A7F}" type="pres">
      <dgm:prSet presAssocID="{218605E9-A912-4F39-9458-130F74CEE5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B4A7E8F-D5B9-4C0F-BDDB-A0308B56F401}" srcId="{4B5ECA40-4B68-48CA-B3E5-647C47EEE40F}" destId="{311A9B30-5BA9-4213-9151-EFFAFD6F8B53}" srcOrd="0" destOrd="0" parTransId="{7E0844CD-4F65-4F58-B157-35F55EDDAF45}" sibTransId="{65AAC0FB-AD75-4D23-A4E7-387D298D6035}"/>
    <dgm:cxn modelId="{72EC6036-9ED2-40A9-ACA1-675A303D3575}" type="presOf" srcId="{C4729FD8-3EA5-4023-8E2E-3432DBEB6AC3}" destId="{D2DB4E84-B1D5-4526-9C03-005D04222A7F}" srcOrd="0" destOrd="1" presId="urn:microsoft.com/office/officeart/2005/8/layout/hList6"/>
    <dgm:cxn modelId="{945EECA2-1CBF-437E-BC4D-7A70E8C980A6}" type="presOf" srcId="{0285A33F-0CD1-4093-B9B8-D68916B66A81}" destId="{BD296372-D712-4403-911A-AA1BA4B2814A}" srcOrd="0" destOrd="1" presId="urn:microsoft.com/office/officeart/2005/8/layout/hList6"/>
    <dgm:cxn modelId="{BE8AB1CA-0C1F-40A3-8B49-A52B0340CFB0}" srcId="{218605E9-A912-4F39-9458-130F74CEE56D}" destId="{8A21E6A3-9F57-44B5-ADBF-0FCA3BC06B3C}" srcOrd="3" destOrd="0" parTransId="{B3DDCFF6-39A1-4DD4-B32B-8998BC85F526}" sibTransId="{B8A782E3-B8F2-43C1-B453-B3A1CDD6215F}"/>
    <dgm:cxn modelId="{58DBEF55-E182-4996-A479-6D57E2D63DC5}" type="presOf" srcId="{9D799E20-E1EE-426E-8A3A-3E85A1CD9F70}" destId="{1E5AC771-0190-408C-928D-BF06B95C98E5}" srcOrd="0" destOrd="0" presId="urn:microsoft.com/office/officeart/2005/8/layout/hList6"/>
    <dgm:cxn modelId="{0CEE2D8E-CEC2-42F4-A744-8CCD6D8CE651}" srcId="{9D799E20-E1EE-426E-8A3A-3E85A1CD9F70}" destId="{4B5ECA40-4B68-48CA-B3E5-647C47EEE40F}" srcOrd="0" destOrd="0" parTransId="{87805D85-DF90-473F-9718-0ECFF0ED74EE}" sibTransId="{FCDB9876-A8A6-47E2-A434-296BD919B973}"/>
    <dgm:cxn modelId="{6B15C18A-3CBF-4738-BC71-303015A272E8}" srcId="{9D799E20-E1EE-426E-8A3A-3E85A1CD9F70}" destId="{218605E9-A912-4F39-9458-130F74CEE56D}" srcOrd="3" destOrd="0" parTransId="{1C7074DA-97B0-4890-8722-7796A80CE216}" sibTransId="{8F3F9765-981F-4A49-8452-590487EBB077}"/>
    <dgm:cxn modelId="{A01F1755-FF05-4741-85C3-835FBD5F521D}" type="presOf" srcId="{471094C0-6ABD-45E7-BBBA-413C2FDBED7A}" destId="{D2DB4E84-B1D5-4526-9C03-005D04222A7F}" srcOrd="0" destOrd="5" presId="urn:microsoft.com/office/officeart/2005/8/layout/hList6"/>
    <dgm:cxn modelId="{DA917C85-3926-4487-B211-87BF26E3FE46}" type="presOf" srcId="{F61B7D9F-A717-4AED-9EA7-089073CF1393}" destId="{9B4CC6DD-6FE4-474E-83FD-DDCD83CCA5A8}" srcOrd="0" destOrd="1" presId="urn:microsoft.com/office/officeart/2005/8/layout/hList6"/>
    <dgm:cxn modelId="{69B359D1-16D6-4A83-840A-CFD43B028C96}" srcId="{4785CB91-CF76-4D53-A8AA-64CD00BFF3AD}" destId="{12BEE539-8D13-4A71-9C4A-4971093CA185}" srcOrd="2" destOrd="0" parTransId="{CDF04055-5642-4D7A-825C-3919C0AC9D3A}" sibTransId="{6D8EABF0-9F3E-4C6B-A3C8-B55E4010B5D1}"/>
    <dgm:cxn modelId="{82F0F218-9B71-421C-90F1-C9E5CC0BE774}" type="presOf" srcId="{5F046060-C438-4931-95D4-E19EA84F0E17}" destId="{D2DB4E84-B1D5-4526-9C03-005D04222A7F}" srcOrd="0" destOrd="7" presId="urn:microsoft.com/office/officeart/2005/8/layout/hList6"/>
    <dgm:cxn modelId="{7C01B6C1-7E68-422C-8C3D-69C471AEB817}" type="presOf" srcId="{F1AA952A-1B44-402B-AD29-240E19BE18D7}" destId="{D2DB4E84-B1D5-4526-9C03-005D04222A7F}" srcOrd="0" destOrd="6" presId="urn:microsoft.com/office/officeart/2005/8/layout/hList6"/>
    <dgm:cxn modelId="{D8AB4E62-A283-4529-9131-C080E82706F0}" srcId="{4785CB91-CF76-4D53-A8AA-64CD00BFF3AD}" destId="{151ADD3F-101E-4107-93FD-3738898C5DBC}" srcOrd="3" destOrd="0" parTransId="{BCB71BEA-3109-419B-AA0B-774502C7787B}" sibTransId="{E9153736-8E90-44DB-9F52-4FA70F1A64D2}"/>
    <dgm:cxn modelId="{D912A67C-CA9E-4190-9965-E83CEC0B8DC2}" srcId="{9D799E20-E1EE-426E-8A3A-3E85A1CD9F70}" destId="{3BE84134-0CB5-4FF1-87B1-AF56510BD01C}" srcOrd="2" destOrd="0" parTransId="{A03B4847-78AA-4B79-82A7-2ADBB7EB7F88}" sibTransId="{C49BABF4-B3D7-4636-A2F9-9747EF1BE670}"/>
    <dgm:cxn modelId="{34F8452B-C4FB-4E0F-8ED0-FF2101965B7C}" type="presOf" srcId="{69F86C94-3F71-4C6E-B0F2-2CBDE559FA19}" destId="{D2DB4E84-B1D5-4526-9C03-005D04222A7F}" srcOrd="0" destOrd="3" presId="urn:microsoft.com/office/officeart/2005/8/layout/hList6"/>
    <dgm:cxn modelId="{17AC0207-B9EE-45C1-A943-9FD1B727FE10}" srcId="{218605E9-A912-4F39-9458-130F74CEE56D}" destId="{69F86C94-3F71-4C6E-B0F2-2CBDE559FA19}" srcOrd="2" destOrd="0" parTransId="{C991C405-2D81-49AC-BEF8-495238D3BBB1}" sibTransId="{81084327-60BA-4117-8C31-F22132BDCFF4}"/>
    <dgm:cxn modelId="{8A39DA56-4C18-4538-A2F2-18F38F23BEB9}" srcId="{218605E9-A912-4F39-9458-130F74CEE56D}" destId="{471094C0-6ABD-45E7-BBBA-413C2FDBED7A}" srcOrd="4" destOrd="0" parTransId="{51298A9E-49F3-466C-B399-96827DC29B1B}" sibTransId="{8D9FF972-87A8-4FD3-9771-142E0EF51B44}"/>
    <dgm:cxn modelId="{7D47F58A-0AC0-476F-AE09-514A0FEBB290}" type="presOf" srcId="{8D8FC35C-B68C-464E-80B5-FEDF76264748}" destId="{BD296372-D712-4403-911A-AA1BA4B2814A}" srcOrd="0" destOrd="2" presId="urn:microsoft.com/office/officeart/2005/8/layout/hList6"/>
    <dgm:cxn modelId="{BF6D00C8-3367-4858-98DD-B52EFE23BBAA}" srcId="{3BE84134-0CB5-4FF1-87B1-AF56510BD01C}" destId="{8D8FC35C-B68C-464E-80B5-FEDF76264748}" srcOrd="1" destOrd="0" parTransId="{75E23086-B461-4094-A320-60C6C40F382B}" sibTransId="{82FACF61-B519-42BB-B4EA-02CC41DD1FA1}"/>
    <dgm:cxn modelId="{D05A918B-A24A-44EB-AD2B-49B174ED010B}" type="presOf" srcId="{311A9B30-5BA9-4213-9151-EFFAFD6F8B53}" destId="{28CBBC29-9A98-4197-BB26-7DF0BDB86E2A}" srcOrd="0" destOrd="1" presId="urn:microsoft.com/office/officeart/2005/8/layout/hList6"/>
    <dgm:cxn modelId="{E519A2E7-3B57-4ADE-8B30-3A0AF22B67AA}" srcId="{4785CB91-CF76-4D53-A8AA-64CD00BFF3AD}" destId="{A8C263C2-D905-4AC6-8A7C-09D9DE9178B0}" srcOrd="4" destOrd="0" parTransId="{89732BAE-4D2C-4622-A51F-FA14C12C839B}" sibTransId="{64E48933-1007-4AB4-96F3-57AF94B18E5F}"/>
    <dgm:cxn modelId="{D78715F6-2B0E-492A-9A99-B4CB8BFE15DC}" srcId="{4B5ECA40-4B68-48CA-B3E5-647C47EEE40F}" destId="{95E511C4-4173-4DF5-9E6F-1DA6EEE70815}" srcOrd="1" destOrd="0" parTransId="{F181408A-3A50-4A6B-857F-AF04F62E1C9A}" sibTransId="{CB6F91D2-FD8B-437E-9EA7-1D1D316AF15E}"/>
    <dgm:cxn modelId="{A8EDF8DF-5D0F-49B1-9384-F4DE3386E50E}" type="presOf" srcId="{785A6A41-ED4F-4111-80FB-1351B3720AA4}" destId="{D2DB4E84-B1D5-4526-9C03-005D04222A7F}" srcOrd="0" destOrd="2" presId="urn:microsoft.com/office/officeart/2005/8/layout/hList6"/>
    <dgm:cxn modelId="{C173BC58-4099-406A-AC4F-17339B2AB4B8}" type="presOf" srcId="{95E511C4-4173-4DF5-9E6F-1DA6EEE70815}" destId="{28CBBC29-9A98-4197-BB26-7DF0BDB86E2A}" srcOrd="0" destOrd="2" presId="urn:microsoft.com/office/officeart/2005/8/layout/hList6"/>
    <dgm:cxn modelId="{0F4783D7-E453-4E82-96F3-61B83280A8B3}" type="presOf" srcId="{4B5ECA40-4B68-48CA-B3E5-647C47EEE40F}" destId="{28CBBC29-9A98-4197-BB26-7DF0BDB86E2A}" srcOrd="0" destOrd="0" presId="urn:microsoft.com/office/officeart/2005/8/layout/hList6"/>
    <dgm:cxn modelId="{58509FDE-F0B8-439D-8A80-ADB9AA5D7D9D}" srcId="{218605E9-A912-4F39-9458-130F74CEE56D}" destId="{785A6A41-ED4F-4111-80FB-1351B3720AA4}" srcOrd="1" destOrd="0" parTransId="{3472696B-80D0-4BA6-ADD8-05487CB544BC}" sibTransId="{37D30688-49E4-4B87-94D9-8D689E8019EA}"/>
    <dgm:cxn modelId="{9090CB49-7455-4BC8-BD64-8EB6047F699C}" srcId="{3BE84134-0CB5-4FF1-87B1-AF56510BD01C}" destId="{0285A33F-0CD1-4093-B9B8-D68916B66A81}" srcOrd="0" destOrd="0" parTransId="{4391428B-2B1B-4956-8B8F-0A5DB3D73A2A}" sibTransId="{3C05A6F1-50EB-4E5E-B9F2-B3E75ED82EC8}"/>
    <dgm:cxn modelId="{74557B3D-B862-4D31-BAF0-8ECB52A322FD}" type="presOf" srcId="{3BE84134-0CB5-4FF1-87B1-AF56510BD01C}" destId="{BD296372-D712-4403-911A-AA1BA4B2814A}" srcOrd="0" destOrd="0" presId="urn:microsoft.com/office/officeart/2005/8/layout/hList6"/>
    <dgm:cxn modelId="{F3E1DBD9-A774-4976-85A3-731D7AF13192}" type="presOf" srcId="{8A21E6A3-9F57-44B5-ADBF-0FCA3BC06B3C}" destId="{D2DB4E84-B1D5-4526-9C03-005D04222A7F}" srcOrd="0" destOrd="4" presId="urn:microsoft.com/office/officeart/2005/8/layout/hList6"/>
    <dgm:cxn modelId="{61A39FEB-24B2-42CF-9C5E-7DFB4A1CA928}" srcId="{9D799E20-E1EE-426E-8A3A-3E85A1CD9F70}" destId="{4785CB91-CF76-4D53-A8AA-64CD00BFF3AD}" srcOrd="1" destOrd="0" parTransId="{1A65E0D2-9641-41D8-9DC9-8058F7AABC9D}" sibTransId="{087C10FB-3EB8-4896-95E9-520F5C941499}"/>
    <dgm:cxn modelId="{CC60D503-E73F-4856-9232-6597AF930246}" srcId="{218605E9-A912-4F39-9458-130F74CEE56D}" destId="{F1AA952A-1B44-402B-AD29-240E19BE18D7}" srcOrd="5" destOrd="0" parTransId="{D2C59CE2-4C4A-4536-A2A6-B8FF638033DD}" sibTransId="{589A967E-8481-4594-92F8-413F4976EEAF}"/>
    <dgm:cxn modelId="{18ADFAF3-FE68-40CC-BCD7-2BB22DE9D593}" type="presOf" srcId="{218605E9-A912-4F39-9458-130F74CEE56D}" destId="{D2DB4E84-B1D5-4526-9C03-005D04222A7F}" srcOrd="0" destOrd="0" presId="urn:microsoft.com/office/officeart/2005/8/layout/hList6"/>
    <dgm:cxn modelId="{B41E3DB1-A2C6-42EE-B954-6EFA09FECB30}" srcId="{4785CB91-CF76-4D53-A8AA-64CD00BFF3AD}" destId="{F61B7D9F-A717-4AED-9EA7-089073CF1393}" srcOrd="0" destOrd="0" parTransId="{2621C796-9957-4DF5-837E-24540F09E395}" sibTransId="{32A78CAC-91EA-4B36-9BD1-1428205F19CA}"/>
    <dgm:cxn modelId="{50ED12F8-E6FE-4DB1-8789-F72A141F3F5D}" type="presOf" srcId="{151ADD3F-101E-4107-93FD-3738898C5DBC}" destId="{9B4CC6DD-6FE4-474E-83FD-DDCD83CCA5A8}" srcOrd="0" destOrd="4" presId="urn:microsoft.com/office/officeart/2005/8/layout/hList6"/>
    <dgm:cxn modelId="{723110CE-5FB3-4F78-B67B-7E19DD76EF1E}" srcId="{218605E9-A912-4F39-9458-130F74CEE56D}" destId="{C4729FD8-3EA5-4023-8E2E-3432DBEB6AC3}" srcOrd="0" destOrd="0" parTransId="{5F1BFED5-2F3E-4953-B596-872FB4958CEB}" sibTransId="{9F5A14B1-1229-49E1-9B68-53BCF112929E}"/>
    <dgm:cxn modelId="{A3C3D01E-E6DE-4835-A0D3-B313A260C62D}" srcId="{4785CB91-CF76-4D53-A8AA-64CD00BFF3AD}" destId="{2675F384-B16D-47B4-A5AB-C22575125993}" srcOrd="1" destOrd="0" parTransId="{8E581165-F5FF-401B-9A3D-5ADBA28F6AF7}" sibTransId="{2BC086BA-1D74-40BE-BC71-9ADAA471F2E0}"/>
    <dgm:cxn modelId="{D31D14DC-1748-4AA2-936C-FD6C0CA3A004}" type="presOf" srcId="{A8C263C2-D905-4AC6-8A7C-09D9DE9178B0}" destId="{9B4CC6DD-6FE4-474E-83FD-DDCD83CCA5A8}" srcOrd="0" destOrd="5" presId="urn:microsoft.com/office/officeart/2005/8/layout/hList6"/>
    <dgm:cxn modelId="{0BC48CC5-DB82-4D34-891B-25BE0EC06346}" srcId="{218605E9-A912-4F39-9458-130F74CEE56D}" destId="{5F046060-C438-4931-95D4-E19EA84F0E17}" srcOrd="6" destOrd="0" parTransId="{4F2EA127-D70D-4C03-9D6F-2DDDA9B588E5}" sibTransId="{4DC2353A-54BC-4986-B1FC-427742D56FE1}"/>
    <dgm:cxn modelId="{08BDAFA5-DCA5-49F9-BCDF-9D8D1C2BC418}" type="presOf" srcId="{2675F384-B16D-47B4-A5AB-C22575125993}" destId="{9B4CC6DD-6FE4-474E-83FD-DDCD83CCA5A8}" srcOrd="0" destOrd="2" presId="urn:microsoft.com/office/officeart/2005/8/layout/hList6"/>
    <dgm:cxn modelId="{D1EC4870-8137-41CA-A792-2655295A26EE}" type="presOf" srcId="{12BEE539-8D13-4A71-9C4A-4971093CA185}" destId="{9B4CC6DD-6FE4-474E-83FD-DDCD83CCA5A8}" srcOrd="0" destOrd="3" presId="urn:microsoft.com/office/officeart/2005/8/layout/hList6"/>
    <dgm:cxn modelId="{EB80C792-C2C8-411E-9522-2CFD6A79EB04}" type="presOf" srcId="{4785CB91-CF76-4D53-A8AA-64CD00BFF3AD}" destId="{9B4CC6DD-6FE4-474E-83FD-DDCD83CCA5A8}" srcOrd="0" destOrd="0" presId="urn:microsoft.com/office/officeart/2005/8/layout/hList6"/>
    <dgm:cxn modelId="{E9CDB501-9533-455E-90E9-B2826A1B8638}" type="presParOf" srcId="{1E5AC771-0190-408C-928D-BF06B95C98E5}" destId="{28CBBC29-9A98-4197-BB26-7DF0BDB86E2A}" srcOrd="0" destOrd="0" presId="urn:microsoft.com/office/officeart/2005/8/layout/hList6"/>
    <dgm:cxn modelId="{CD683E9B-998E-42CD-859B-076BD7E57136}" type="presParOf" srcId="{1E5AC771-0190-408C-928D-BF06B95C98E5}" destId="{4258740C-7BD9-4428-A8C2-46231C2B5F30}" srcOrd="1" destOrd="0" presId="urn:microsoft.com/office/officeart/2005/8/layout/hList6"/>
    <dgm:cxn modelId="{F493E8A7-C591-4B90-AC28-B433B9374625}" type="presParOf" srcId="{1E5AC771-0190-408C-928D-BF06B95C98E5}" destId="{9B4CC6DD-6FE4-474E-83FD-DDCD83CCA5A8}" srcOrd="2" destOrd="0" presId="urn:microsoft.com/office/officeart/2005/8/layout/hList6"/>
    <dgm:cxn modelId="{F0EFA2A0-6B99-45EE-A757-6CE89B19E61B}" type="presParOf" srcId="{1E5AC771-0190-408C-928D-BF06B95C98E5}" destId="{FF5E2F0C-450D-499D-AE8B-EC8E2DD4A311}" srcOrd="3" destOrd="0" presId="urn:microsoft.com/office/officeart/2005/8/layout/hList6"/>
    <dgm:cxn modelId="{A8AF0751-9519-40A4-BD62-8FD1F0B46374}" type="presParOf" srcId="{1E5AC771-0190-408C-928D-BF06B95C98E5}" destId="{BD296372-D712-4403-911A-AA1BA4B2814A}" srcOrd="4" destOrd="0" presId="urn:microsoft.com/office/officeart/2005/8/layout/hList6"/>
    <dgm:cxn modelId="{B2507521-40B1-4440-B445-95DCF8D54F9C}" type="presParOf" srcId="{1E5AC771-0190-408C-928D-BF06B95C98E5}" destId="{37651DB4-A12F-4F4C-99CA-7D1EC922BD66}" srcOrd="5" destOrd="0" presId="urn:microsoft.com/office/officeart/2005/8/layout/hList6"/>
    <dgm:cxn modelId="{629E4F8F-620B-44FF-BB2A-85ED4DA893AD}" type="presParOf" srcId="{1E5AC771-0190-408C-928D-BF06B95C98E5}" destId="{D2DB4E84-B1D5-4526-9C03-005D04222A7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A21A-C458-4760-81BC-D9AE4EB7D54D}">
      <dsp:nvSpPr>
        <dsp:cNvPr id="0" name=""/>
        <dsp:cNvSpPr/>
      </dsp:nvSpPr>
      <dsp:spPr>
        <a:xfrm>
          <a:off x="3580664" y="32291"/>
          <a:ext cx="1190118" cy="961624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Monitoring &amp; Compliance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754953" y="173118"/>
        <a:ext cx="841540" cy="679970"/>
      </dsp:txXfrm>
    </dsp:sp>
    <dsp:sp modelId="{D8632FB7-7FB5-4BB1-85A2-1AC81BC6FC52}">
      <dsp:nvSpPr>
        <dsp:cNvPr id="0" name=""/>
        <dsp:cNvSpPr/>
      </dsp:nvSpPr>
      <dsp:spPr>
        <a:xfrm rot="1790339">
          <a:off x="132381" y="5306178"/>
          <a:ext cx="362567" cy="3763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139591" y="5354387"/>
        <a:ext cx="253797" cy="225806"/>
      </dsp:txXfrm>
    </dsp:sp>
    <dsp:sp modelId="{BE2B3BF7-6FAB-43BA-90B6-F220548F1F4A}">
      <dsp:nvSpPr>
        <dsp:cNvPr id="0" name=""/>
        <dsp:cNvSpPr/>
      </dsp:nvSpPr>
      <dsp:spPr>
        <a:xfrm>
          <a:off x="5178320" y="910686"/>
          <a:ext cx="1011814" cy="93541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baseline="0" dirty="0" smtClean="0">
              <a:solidFill>
                <a:schemeClr val="bg1"/>
              </a:solidFill>
            </a:rPr>
            <a:t>1. Delineate the IUAs and RUs</a:t>
          </a:r>
          <a:endParaRPr lang="en-US" sz="1200" b="1" i="0" kern="1200" baseline="0" dirty="0">
            <a:solidFill>
              <a:schemeClr val="bg1"/>
            </a:solidFill>
          </a:endParaRPr>
        </a:p>
      </dsp:txBody>
      <dsp:txXfrm>
        <a:off x="5326497" y="1047675"/>
        <a:ext cx="715460" cy="661441"/>
      </dsp:txXfrm>
    </dsp:sp>
    <dsp:sp modelId="{AE11AE8A-008C-4A7B-B4F1-0EACD7E18CF0}">
      <dsp:nvSpPr>
        <dsp:cNvPr id="0" name=""/>
        <dsp:cNvSpPr/>
      </dsp:nvSpPr>
      <dsp:spPr>
        <a:xfrm rot="3770070">
          <a:off x="5878448" y="1836893"/>
          <a:ext cx="275259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5900886" y="1875428"/>
        <a:ext cx="192681" cy="225806"/>
      </dsp:txXfrm>
    </dsp:sp>
    <dsp:sp modelId="{0F128109-AD0D-4667-8A22-B0CF294E48C5}">
      <dsp:nvSpPr>
        <dsp:cNvPr id="0" name=""/>
        <dsp:cNvSpPr/>
      </dsp:nvSpPr>
      <dsp:spPr>
        <a:xfrm>
          <a:off x="5866183" y="2210276"/>
          <a:ext cx="992110" cy="97868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2. Establish the vision for the catchment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6011474" y="2353601"/>
        <a:ext cx="701528" cy="692035"/>
      </dsp:txXfrm>
    </dsp:sp>
    <dsp:sp modelId="{C4D606FA-A21D-4E79-886C-DE849C682219}">
      <dsp:nvSpPr>
        <dsp:cNvPr id="0" name=""/>
        <dsp:cNvSpPr/>
      </dsp:nvSpPr>
      <dsp:spPr>
        <a:xfrm rot="6586163">
          <a:off x="5991621" y="3190576"/>
          <a:ext cx="253051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6042417" y="3230125"/>
        <a:ext cx="177136" cy="225806"/>
      </dsp:txXfrm>
    </dsp:sp>
    <dsp:sp modelId="{438A9D79-66F9-491B-96AD-EBE235BF4F98}">
      <dsp:nvSpPr>
        <dsp:cNvPr id="0" name=""/>
        <dsp:cNvSpPr/>
      </dsp:nvSpPr>
      <dsp:spPr>
        <a:xfrm>
          <a:off x="5283962" y="3579811"/>
          <a:ext cx="1130694" cy="109382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0" kern="1200" baseline="0" dirty="0" smtClean="0">
              <a:solidFill>
                <a:schemeClr val="bg1"/>
              </a:solidFill>
            </a:rPr>
            <a:t>3.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0" kern="1200" baseline="0" dirty="0" smtClean="0">
              <a:solidFill>
                <a:schemeClr val="bg1"/>
              </a:solidFill>
            </a:rPr>
            <a:t>Prioritise &amp; select RUs</a:t>
          </a:r>
          <a:endParaRPr lang="en-ZA" sz="1200" b="1" i="0" kern="1200" baseline="0" dirty="0">
            <a:solidFill>
              <a:schemeClr val="bg1"/>
            </a:solidFill>
          </a:endParaRPr>
        </a:p>
      </dsp:txBody>
      <dsp:txXfrm>
        <a:off x="5449548" y="3739999"/>
        <a:ext cx="799522" cy="773453"/>
      </dsp:txXfrm>
    </dsp:sp>
    <dsp:sp modelId="{10B852A3-9DCA-4261-AE0A-982F71101066}">
      <dsp:nvSpPr>
        <dsp:cNvPr id="0" name=""/>
        <dsp:cNvSpPr/>
      </dsp:nvSpPr>
      <dsp:spPr>
        <a:xfrm rot="9571785">
          <a:off x="4941634" y="4197306"/>
          <a:ext cx="360003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5046225" y="4253690"/>
        <a:ext cx="252002" cy="225806"/>
      </dsp:txXfrm>
    </dsp:sp>
    <dsp:sp modelId="{9C0FCFA8-E249-4B1D-8166-33976B093E26}">
      <dsp:nvSpPr>
        <dsp:cNvPr id="0" name=""/>
        <dsp:cNvSpPr/>
      </dsp:nvSpPr>
      <dsp:spPr>
        <a:xfrm>
          <a:off x="3721557" y="4025832"/>
          <a:ext cx="1299297" cy="1305318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>
              <a:solidFill>
                <a:schemeClr val="bg1"/>
              </a:solidFill>
            </a:rPr>
            <a:t>4. Prioritise sub-components, select indicators &amp; propose direction of change</a:t>
          </a:r>
          <a:endParaRPr lang="en-US" sz="1000" b="1" i="0" kern="1200" baseline="0" dirty="0">
            <a:solidFill>
              <a:schemeClr val="bg1"/>
            </a:solidFill>
          </a:endParaRPr>
        </a:p>
      </dsp:txBody>
      <dsp:txXfrm>
        <a:off x="3911835" y="4216991"/>
        <a:ext cx="918741" cy="923000"/>
      </dsp:txXfrm>
    </dsp:sp>
    <dsp:sp modelId="{816956A9-5C75-43FF-AA7C-12014B2387B5}">
      <dsp:nvSpPr>
        <dsp:cNvPr id="0" name=""/>
        <dsp:cNvSpPr/>
      </dsp:nvSpPr>
      <dsp:spPr>
        <a:xfrm rot="11637300">
          <a:off x="3301543" y="4263811"/>
          <a:ext cx="316276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3395026" y="4350521"/>
        <a:ext cx="221393" cy="225806"/>
      </dsp:txXfrm>
    </dsp:sp>
    <dsp:sp modelId="{F5E06E8B-5504-4EBF-B908-7327B96D2B5E}">
      <dsp:nvSpPr>
        <dsp:cNvPr id="0" name=""/>
        <dsp:cNvSpPr/>
      </dsp:nvSpPr>
      <dsp:spPr>
        <a:xfrm>
          <a:off x="2082736" y="3679123"/>
          <a:ext cx="1093774" cy="113319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5. Develop draft RQOs &amp; numerical limits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242915" y="3845075"/>
        <a:ext cx="773416" cy="801288"/>
      </dsp:txXfrm>
    </dsp:sp>
    <dsp:sp modelId="{3A6D7D26-8BCE-46EC-98B1-C2A3A6C2101B}">
      <dsp:nvSpPr>
        <dsp:cNvPr id="0" name=""/>
        <dsp:cNvSpPr/>
      </dsp:nvSpPr>
      <dsp:spPr>
        <a:xfrm rot="14850000">
          <a:off x="2178614" y="3302848"/>
          <a:ext cx="276805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2236024" y="3416477"/>
        <a:ext cx="193764" cy="225806"/>
      </dsp:txXfrm>
    </dsp:sp>
    <dsp:sp modelId="{00E0E843-010F-4373-9847-CED3500505C0}">
      <dsp:nvSpPr>
        <dsp:cNvPr id="0" name=""/>
        <dsp:cNvSpPr/>
      </dsp:nvSpPr>
      <dsp:spPr>
        <a:xfrm>
          <a:off x="1371305" y="2116742"/>
          <a:ext cx="1235803" cy="1165753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6. Agree RUs, RQOs &amp; numerical limits with stakeholders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552284" y="2287463"/>
        <a:ext cx="873845" cy="824311"/>
      </dsp:txXfrm>
    </dsp:sp>
    <dsp:sp modelId="{2D6B486D-6D23-4E4A-958B-C67A1347145A}">
      <dsp:nvSpPr>
        <dsp:cNvPr id="0" name=""/>
        <dsp:cNvSpPr/>
      </dsp:nvSpPr>
      <dsp:spPr>
        <a:xfrm rot="17550000">
          <a:off x="2167749" y="1707041"/>
          <a:ext cx="309308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2196390" y="1825174"/>
        <a:ext cx="216516" cy="225806"/>
      </dsp:txXfrm>
    </dsp:sp>
    <dsp:sp modelId="{156606F5-C8E0-42EE-8F13-A20D13B8A62C}">
      <dsp:nvSpPr>
        <dsp:cNvPr id="0" name=""/>
        <dsp:cNvSpPr/>
      </dsp:nvSpPr>
      <dsp:spPr>
        <a:xfrm>
          <a:off x="2145772" y="647896"/>
          <a:ext cx="967701" cy="101124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7. </a:t>
          </a:r>
          <a:r>
            <a:rPr lang="en-US" sz="1200" b="1" kern="1200" dirty="0" err="1" smtClean="0">
              <a:solidFill>
                <a:schemeClr val="bg1"/>
              </a:solidFill>
            </a:rPr>
            <a:t>Finalise</a:t>
          </a:r>
          <a:r>
            <a:rPr lang="en-US" sz="1200" b="1" kern="1200" dirty="0" smtClean="0">
              <a:solidFill>
                <a:schemeClr val="bg1"/>
              </a:solidFill>
            </a:rPr>
            <a:t> &amp; Gazette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287489" y="795989"/>
        <a:ext cx="684267" cy="715059"/>
      </dsp:txXfrm>
    </dsp:sp>
    <dsp:sp modelId="{84C2523B-090D-43C3-BF3B-94E781794CDC}">
      <dsp:nvSpPr>
        <dsp:cNvPr id="0" name=""/>
        <dsp:cNvSpPr/>
      </dsp:nvSpPr>
      <dsp:spPr>
        <a:xfrm rot="20250000">
          <a:off x="3191740" y="665173"/>
          <a:ext cx="325133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3195452" y="759105"/>
        <a:ext cx="227593" cy="22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BBC29-9A98-4197-BB26-7DF0BDB86E2A}">
      <dsp:nvSpPr>
        <dsp:cNvPr id="0" name=""/>
        <dsp:cNvSpPr/>
      </dsp:nvSpPr>
      <dsp:spPr>
        <a:xfrm rot="16200000">
          <a:off x="-1189176" y="1190890"/>
          <a:ext cx="4064000" cy="16822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WATER QUANTITY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High Flows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Low Flows</a:t>
          </a:r>
          <a:endParaRPr lang="en-ZA" sz="1700" kern="1200" dirty="0"/>
        </a:p>
      </dsp:txBody>
      <dsp:txXfrm rot="5400000">
        <a:off x="1715" y="812799"/>
        <a:ext cx="1682218" cy="2438400"/>
      </dsp:txXfrm>
    </dsp:sp>
    <dsp:sp modelId="{9B4CC6DD-6FE4-474E-83FD-DDCD83CCA5A8}">
      <dsp:nvSpPr>
        <dsp:cNvPr id="0" name=""/>
        <dsp:cNvSpPr/>
      </dsp:nvSpPr>
      <dsp:spPr>
        <a:xfrm rot="16200000">
          <a:off x="619208" y="1190890"/>
          <a:ext cx="4064000" cy="168221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WATER QUALITY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Nutrients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Salts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System Variables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Toxics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Pathogens</a:t>
          </a:r>
          <a:endParaRPr lang="en-ZA" sz="1700" kern="1200" dirty="0"/>
        </a:p>
      </dsp:txBody>
      <dsp:txXfrm rot="5400000">
        <a:off x="1810099" y="812799"/>
        <a:ext cx="1682218" cy="2438400"/>
      </dsp:txXfrm>
    </dsp:sp>
    <dsp:sp modelId="{BD296372-D712-4403-911A-AA1BA4B2814A}">
      <dsp:nvSpPr>
        <dsp:cNvPr id="0" name=""/>
        <dsp:cNvSpPr/>
      </dsp:nvSpPr>
      <dsp:spPr>
        <a:xfrm rot="16200000">
          <a:off x="2427594" y="1190890"/>
          <a:ext cx="4064000" cy="168221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HABITAT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err="1" smtClean="0"/>
            <a:t>Instream</a:t>
          </a:r>
          <a:r>
            <a:rPr lang="en-ZA" sz="1700" kern="1200" dirty="0" smtClean="0"/>
            <a:t> Habitat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Riparian Habitat</a:t>
          </a:r>
          <a:endParaRPr lang="en-ZA" sz="1700" kern="1200" dirty="0"/>
        </a:p>
      </dsp:txBody>
      <dsp:txXfrm rot="5400000">
        <a:off x="3618485" y="812799"/>
        <a:ext cx="1682218" cy="2438400"/>
      </dsp:txXfrm>
    </dsp:sp>
    <dsp:sp modelId="{D2DB4E84-B1D5-4526-9C03-005D04222A7F}">
      <dsp:nvSpPr>
        <dsp:cNvPr id="0" name=""/>
        <dsp:cNvSpPr/>
      </dsp:nvSpPr>
      <dsp:spPr>
        <a:xfrm rot="16200000">
          <a:off x="4235979" y="1190890"/>
          <a:ext cx="4064000" cy="168221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BIOTA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Fish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Aquatic and Riparian plant species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Mammals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Birds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err="1" smtClean="0"/>
            <a:t>Periphyton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Aquatic Invertebrates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Diatoms</a:t>
          </a:r>
          <a:endParaRPr lang="en-ZA" sz="1200" kern="1200" dirty="0"/>
        </a:p>
      </dsp:txBody>
      <dsp:txXfrm rot="5400000">
        <a:off x="5426870" y="812799"/>
        <a:ext cx="1682218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E922-72C5-4531-860A-BEE57A184356}" type="datetimeFigureOut">
              <a:rPr lang="en-ZA" smtClean="0"/>
              <a:t>2018/06/12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F06-7B05-4D9E-AC0F-16C7F77867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0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F08AA8-BFB8-4F3B-B8B6-97478CDBA8FB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7F08E3-0FE6-4C62-B9B0-9CDA8DA5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47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F08E3-0FE6-4C62-B9B0-9CDA8DA5CF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67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1705FD-2785-49CC-A263-F87F31EFA41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4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03233-CDE6-4B06-ACD0-4B2E783EC06B}" type="slidenum">
              <a:rPr lang="en-ZA" altLang="en-US" smtClean="0"/>
              <a:pPr/>
              <a:t>16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48858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9C46151-6162-4CC2-8C57-09057BC9B30A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3C2CA67-D675-4C59-8196-646478458D76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7AA6F10-8F45-4F8F-8D93-A47086D857A3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48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5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1ADC03-D360-4375-AF1E-77F821D8384F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C7DCC0-4569-4094-8D92-BE479D59740B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0108BA1-4832-4E16-969B-44443F8C5321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9DFB2BD-F338-4CF9-B0D9-F7C45126B701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8AEFC6D-D534-41FE-9597-BE73B0FCFFE0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63390EC-A83A-4A99-8B27-21F0F50ED0B7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CD2AB01-FE77-4E4A-8C5A-1021F3D2F7D9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43620" y="2251075"/>
            <a:ext cx="83209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The </a:t>
            </a:r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Determination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of Water Resource Classes and </a:t>
            </a:r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Resource Quality Objectives (RQOs) in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the Breede-Gouritz WMA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endParaRPr lang="en-ZA" sz="2000" dirty="0" smtClean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Presented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by: E Lekalake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Department: Water &amp; Sanitation</a:t>
            </a:r>
          </a:p>
          <a:p>
            <a:pPr eaLnBrk="1" hangingPunct="1"/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Date: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12 June 2018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</p:txBody>
      </p:sp>
      <p:pic>
        <p:nvPicPr>
          <p:cNvPr id="14340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6488" y="315913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 smtClean="0">
                <a:ea typeface="ＭＳ Ｐゴシック" pitchFamily="1" charset="-128"/>
                <a:cs typeface="Arial" panose="020B0604020202020204" pitchFamily="34" charset="0"/>
              </a:rPr>
              <a:t>Resource Units</a:t>
            </a:r>
            <a:endParaRPr lang="en-US" sz="2800" b="1" kern="0" dirty="0">
              <a:ea typeface="ＭＳ Ｐゴシック" pitchFamily="1" charset="-128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en-US" sz="2800" b="1" kern="0" dirty="0">
              <a:solidFill>
                <a:srgbClr val="920000"/>
              </a:solidFill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709" y="729206"/>
            <a:ext cx="7032866" cy="58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163 resource units </a:t>
            </a:r>
            <a:r>
              <a:rPr lang="en-ZA" sz="2000" b="1" kern="0" dirty="0" smtClean="0">
                <a:latin typeface="+mn-lt"/>
              </a:rPr>
              <a:t>were prioritised for the setting of RQOs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(Breede-Overberg)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112 Rivers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5 Estuaries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6 Dams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13 Wetland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27 Ground water</a:t>
            </a: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GB" altLang="en-US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6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6488" y="315913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>
                <a:ea typeface="ＭＳ Ｐゴシック" pitchFamily="1" charset="-128"/>
                <a:cs typeface="Arial" panose="020B0604020202020204" pitchFamily="34" charset="0"/>
              </a:rPr>
              <a:t>Resource Units</a:t>
            </a:r>
            <a:endParaRPr lang="en-US" sz="2800" b="1" kern="0" dirty="0">
              <a:latin typeface="+mj-lt"/>
              <a:ea typeface="ＭＳ Ｐゴシック" pitchFamily="1" charset="-128"/>
              <a:cs typeface="+mj-cs"/>
            </a:endParaRPr>
          </a:p>
          <a:p>
            <a:pPr algn="ctr" defTabSz="914400">
              <a:defRPr/>
            </a:pPr>
            <a:endParaRPr lang="en-US" sz="2800" b="1" kern="0" dirty="0">
              <a:solidFill>
                <a:srgbClr val="920000"/>
              </a:solidFill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709" y="729206"/>
            <a:ext cx="7032866" cy="58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181 </a:t>
            </a:r>
            <a:r>
              <a:rPr lang="en-ZA" sz="2000" b="1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resource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units </a:t>
            </a:r>
            <a:r>
              <a:rPr lang="en-ZA" sz="2000" b="1" kern="0" dirty="0" smtClean="0">
                <a:latin typeface="+mn-lt"/>
              </a:rPr>
              <a:t>were </a:t>
            </a:r>
            <a:r>
              <a:rPr lang="en-ZA" sz="2000" b="1" kern="0" dirty="0">
                <a:latin typeface="+mn-lt"/>
              </a:rPr>
              <a:t>prioritised for the setting of RQOs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(Gouritz-Coastal)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144 </a:t>
            </a:r>
            <a:r>
              <a:rPr lang="en-ZA" sz="2000" b="1" kern="0" dirty="0">
                <a:latin typeface="+mn-lt"/>
              </a:rPr>
              <a:t>Rivers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12 </a:t>
            </a:r>
            <a:r>
              <a:rPr lang="en-ZA" sz="2000" b="1" kern="0" dirty="0">
                <a:latin typeface="+mn-lt"/>
              </a:rPr>
              <a:t>Estuaries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>
                <a:latin typeface="+mn-lt"/>
              </a:rPr>
              <a:t>2</a:t>
            </a:r>
            <a:r>
              <a:rPr lang="en-ZA" sz="2000" b="1" kern="0" dirty="0" smtClean="0">
                <a:latin typeface="+mn-lt"/>
              </a:rPr>
              <a:t> </a:t>
            </a:r>
            <a:r>
              <a:rPr lang="en-ZA" sz="2000" b="1" kern="0" dirty="0">
                <a:latin typeface="+mn-lt"/>
              </a:rPr>
              <a:t>Dams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>
                <a:latin typeface="+mn-lt"/>
              </a:rPr>
              <a:t>9</a:t>
            </a:r>
            <a:r>
              <a:rPr lang="en-ZA" sz="2000" b="1" kern="0" dirty="0" smtClean="0">
                <a:latin typeface="+mn-lt"/>
              </a:rPr>
              <a:t> Wetland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14 Ground water</a:t>
            </a: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GB" altLang="en-US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076450" y="1966913"/>
            <a:ext cx="6440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defRPr/>
            </a:pPr>
            <a:r>
              <a:rPr lang="en-US" sz="2000" b="1" kern="0" dirty="0" smtClean="0">
                <a:ea typeface="ＭＳ Ｐゴシック" pitchFamily="1" charset="-128"/>
              </a:rPr>
              <a:t>FOR WHICH COMPONENTS AND INDICATORS ARE </a:t>
            </a:r>
            <a:r>
              <a:rPr lang="en-US" sz="2000" b="1" kern="0" dirty="0" err="1" smtClean="0">
                <a:ea typeface="ＭＳ Ｐゴシック" pitchFamily="1" charset="-128"/>
              </a:rPr>
              <a:t>RQOs</a:t>
            </a:r>
            <a:r>
              <a:rPr lang="en-US" sz="2000" b="1" kern="0" dirty="0" smtClean="0">
                <a:ea typeface="ＭＳ Ｐゴシック" pitchFamily="1" charset="-128"/>
              </a:rPr>
              <a:t> SET?</a:t>
            </a:r>
            <a:endParaRPr lang="en-US" sz="2000" b="1" kern="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2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6950" y="4445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>
                <a:latin typeface="+mj-lt"/>
                <a:ea typeface="ＭＳ Ｐゴシック" pitchFamily="1" charset="-128"/>
                <a:cs typeface="+mj-cs"/>
              </a:rPr>
              <a:t>COMPONENTS AND SUB COMPONENTS</a:t>
            </a:r>
          </a:p>
          <a:p>
            <a:pPr algn="ctr" defTabSz="914400">
              <a:defRPr/>
            </a:pPr>
            <a:r>
              <a:rPr lang="en-US" b="1" kern="0" dirty="0">
                <a:latin typeface="+mj-lt"/>
                <a:ea typeface="ＭＳ Ｐゴシック" pitchFamily="1" charset="-128"/>
                <a:cs typeface="+mj-cs"/>
              </a:rPr>
              <a:t>(RIVERS, DAMS, </a:t>
            </a:r>
            <a:r>
              <a:rPr lang="en-US" b="1" kern="0" dirty="0" smtClean="0">
                <a:latin typeface="+mj-lt"/>
                <a:ea typeface="ＭＳ Ｐゴシック" pitchFamily="1" charset="-128"/>
                <a:cs typeface="+mj-cs"/>
              </a:rPr>
              <a:t>WETLANDS, ESTUARY)</a:t>
            </a:r>
            <a:endParaRPr lang="en-US" b="1" kern="0" dirty="0"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487488"/>
            <a:ext cx="8077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9A0000"/>
              </a:buClr>
              <a:buSzPct val="75000"/>
              <a:defRPr/>
            </a:pPr>
            <a:endParaRPr lang="en-ZA" sz="2000" b="1" dirty="0">
              <a:latin typeface="Arial" charset="0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499797" y="1575904"/>
          <a:ext cx="71108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7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908050"/>
            <a:ext cx="10810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6175" y="274638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>
                <a:latin typeface="+mj-lt"/>
                <a:ea typeface="ＭＳ Ｐゴシック" pitchFamily="1" charset="-128"/>
                <a:cs typeface="+mj-cs"/>
              </a:rPr>
              <a:t>COMPONENTS AND SUB COMPONENTS</a:t>
            </a:r>
          </a:p>
          <a:p>
            <a:pPr algn="ctr" defTabSz="914400">
              <a:defRPr/>
            </a:pPr>
            <a:r>
              <a:rPr lang="en-US" b="1" kern="0" dirty="0">
                <a:latin typeface="+mj-lt"/>
                <a:ea typeface="ＭＳ Ｐゴシック" pitchFamily="1" charset="-128"/>
                <a:cs typeface="+mj-cs"/>
              </a:rPr>
              <a:t>(GROUNDWATER)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3400" y="1592263"/>
            <a:ext cx="6678613" cy="3587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Measurable parameters including:</a:t>
            </a:r>
          </a:p>
          <a:p>
            <a:pPr>
              <a:defRPr/>
            </a:pPr>
            <a:endParaRPr lang="en-GB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Quantity (Abstraction),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Aquifer Water Level,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Water Quality, and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Protection Zones (related to a localised borehole as a means of protecting the basic human needs and the ecological Reserve</a:t>
            </a:r>
            <a:r>
              <a:rPr lang="en-GB" sz="1800" dirty="0">
                <a:ea typeface="Times New Roman" panose="02020603050405020304" pitchFamily="18" charset="0"/>
              </a:rPr>
              <a:t>)</a:t>
            </a:r>
            <a:r>
              <a:rPr lang="en-GB" sz="1800" i="1" dirty="0">
                <a:ea typeface="Times New Roman" panose="02020603050405020304" pitchFamily="18" charset="0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29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78942" y="333955"/>
            <a:ext cx="7207857" cy="43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Stakeholder Engagement</a:t>
            </a:r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942" y="978009"/>
            <a:ext cx="7207858" cy="5383033"/>
          </a:xfrm>
        </p:spPr>
        <p:txBody>
          <a:bodyPr/>
          <a:lstStyle/>
          <a:p>
            <a:r>
              <a:rPr lang="en-ZA" sz="2000" dirty="0"/>
              <a:t>Public Consultation meeting  -  15 -16 November 2016</a:t>
            </a:r>
          </a:p>
          <a:p>
            <a:r>
              <a:rPr lang="en-ZA" sz="2000" dirty="0"/>
              <a:t>1st Project Steering Committee meeting  - 14 February 2017</a:t>
            </a:r>
          </a:p>
          <a:p>
            <a:r>
              <a:rPr lang="en-ZA" sz="2000" dirty="0" smtClean="0"/>
              <a:t>2nd </a:t>
            </a:r>
            <a:r>
              <a:rPr lang="en-ZA" sz="2000" dirty="0"/>
              <a:t>Project Steering Committee meeting  - </a:t>
            </a:r>
            <a:r>
              <a:rPr lang="en-ZA" sz="2000" dirty="0" smtClean="0"/>
              <a:t>29 November 2017</a:t>
            </a:r>
          </a:p>
          <a:p>
            <a:r>
              <a:rPr lang="en-ZA" sz="2000" dirty="0"/>
              <a:t>1st Technical Task Group meeting – 24 April 2017</a:t>
            </a:r>
          </a:p>
          <a:p>
            <a:r>
              <a:rPr lang="en-ZA" sz="2000" dirty="0" smtClean="0"/>
              <a:t>2</a:t>
            </a:r>
            <a:r>
              <a:rPr lang="en-ZA" sz="2000" baseline="30000" dirty="0" smtClean="0"/>
              <a:t>nd</a:t>
            </a:r>
            <a:r>
              <a:rPr lang="en-ZA" sz="2000" dirty="0"/>
              <a:t> Technical Task Group meeting – </a:t>
            </a:r>
            <a:r>
              <a:rPr lang="en-ZA" sz="2000" dirty="0" smtClean="0"/>
              <a:t>12 -16 March 2018</a:t>
            </a:r>
          </a:p>
          <a:p>
            <a:r>
              <a:rPr lang="en-ZA" sz="2000" dirty="0" smtClean="0"/>
              <a:t>Estuary sector meeting –  19 April 2018</a:t>
            </a:r>
          </a:p>
          <a:p>
            <a:r>
              <a:rPr lang="en-ZA" sz="2000" dirty="0" smtClean="0"/>
              <a:t>Agriculture </a:t>
            </a:r>
            <a:r>
              <a:rPr lang="en-ZA" sz="2000" dirty="0"/>
              <a:t>sector meeting – 24 May 2018 </a:t>
            </a:r>
            <a:endParaRPr lang="en-ZA" sz="2000" dirty="0" smtClean="0"/>
          </a:p>
          <a:p>
            <a:endParaRPr lang="en-ZA" sz="2000" dirty="0"/>
          </a:p>
          <a:p>
            <a:r>
              <a:rPr lang="en-ZA" sz="2000" b="1" dirty="0" smtClean="0">
                <a:solidFill>
                  <a:srgbClr val="A4B16F"/>
                </a:solidFill>
              </a:rPr>
              <a:t>Municipality sector meeting – 13 June 2018</a:t>
            </a:r>
            <a:endParaRPr lang="en-ZA" sz="2000" b="1" dirty="0">
              <a:solidFill>
                <a:srgbClr val="A4B16F"/>
              </a:solidFill>
            </a:endParaRPr>
          </a:p>
          <a:p>
            <a:r>
              <a:rPr lang="en-ZA" sz="2000" b="1" dirty="0" smtClean="0">
                <a:solidFill>
                  <a:srgbClr val="A4B16F"/>
                </a:solidFill>
              </a:rPr>
              <a:t>Public meetings – 23 -24 July 2018</a:t>
            </a:r>
          </a:p>
          <a:p>
            <a:endParaRPr lang="en-ZA" sz="2000" dirty="0"/>
          </a:p>
          <a:p>
            <a:r>
              <a:rPr lang="en-ZA" sz="2000" dirty="0"/>
              <a:t>All issues and responses are being captured in a register (ongoing)</a:t>
            </a:r>
          </a:p>
          <a:p>
            <a:endParaRPr lang="en-ZA" sz="2000" dirty="0" smtClean="0"/>
          </a:p>
          <a:p>
            <a:endParaRPr lang="en-ZA" sz="1600" dirty="0" smtClean="0">
              <a:solidFill>
                <a:srgbClr val="FFC000"/>
              </a:solidFill>
            </a:endParaRPr>
          </a:p>
          <a:p>
            <a:endParaRPr lang="en-ZA" sz="16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675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2F57A-9E5A-4066-B8AC-B994B90C2CFD}" type="slidenum">
              <a:rPr lang="en-ZA" altLang="en-US" smtClean="0"/>
              <a:pPr/>
              <a:t>16</a:t>
            </a:fld>
            <a:endParaRPr lang="en-ZA" altLang="en-US" smtClean="0"/>
          </a:p>
        </p:txBody>
      </p:sp>
      <p:pic>
        <p:nvPicPr>
          <p:cNvPr id="27651" name="Picture 5" descr="Macintosh HD:Users:johanmaree:Desktop:DWAS:DWAS LOGO:DWAS Logo 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1136"/>
            <a:ext cx="1486807" cy="5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ontent Placeholder 8"/>
          <p:cNvSpPr>
            <a:spLocks noGrp="1"/>
          </p:cNvSpPr>
          <p:nvPr>
            <p:ph idx="1"/>
          </p:nvPr>
        </p:nvSpPr>
        <p:spPr bwMode="auto">
          <a:xfrm>
            <a:off x="1442792" y="115400"/>
            <a:ext cx="4309331" cy="18618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4400" dirty="0" smtClean="0">
                <a:latin typeface="Lucida Handwriting" pitchFamily="66" charset="0"/>
                <a:ea typeface="ＭＳ Ｐゴシック" pitchFamily="34" charset="-128"/>
              </a:rPr>
              <a:t>THANK YOU!</a:t>
            </a:r>
          </a:p>
        </p:txBody>
      </p:sp>
      <p:pic>
        <p:nvPicPr>
          <p:cNvPr id="1026" name="Picture 2" descr="https://encrypted-tbn0.gstatic.com/images?q=tbn:ANd9GcRbgY_zeh-aPy2UxjD66-y9LNinIRgSE-rVgoleA158LXTUhC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34" y="3929362"/>
            <a:ext cx="3643548" cy="25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3944993"/>
            <a:ext cx="246613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9" y="2485410"/>
            <a:ext cx="2466135" cy="14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4" y="115400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3968129"/>
            <a:ext cx="2621395" cy="25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38" y="915606"/>
            <a:ext cx="2466135" cy="16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8" y="1725125"/>
            <a:ext cx="2971636" cy="22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2627175"/>
            <a:ext cx="2653058" cy="13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920262"/>
            <a:ext cx="1743075" cy="30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02" y="915606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Estuaries</a:t>
            </a:r>
            <a:endParaRPr lang="en-ZA" sz="2000" dirty="0"/>
          </a:p>
        </p:txBody>
      </p:sp>
      <p:sp>
        <p:nvSpPr>
          <p:cNvPr id="3" name="AutoShape 13" descr="Image result for orange 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384837" y="253092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Wetlands</a:t>
            </a:r>
            <a:endParaRPr lang="en-ZA" sz="2000" dirty="0"/>
          </a:p>
        </p:txBody>
      </p:sp>
      <p:sp>
        <p:nvSpPr>
          <p:cNvPr id="23" name="Rectangle 22"/>
          <p:cNvSpPr/>
          <p:nvPr/>
        </p:nvSpPr>
        <p:spPr>
          <a:xfrm>
            <a:off x="386044" y="395401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Dams</a:t>
            </a:r>
            <a:endParaRPr lang="en-ZA" sz="2000" dirty="0"/>
          </a:p>
        </p:txBody>
      </p:sp>
      <p:sp>
        <p:nvSpPr>
          <p:cNvPr id="24" name="Rectangle 23"/>
          <p:cNvSpPr/>
          <p:nvPr/>
        </p:nvSpPr>
        <p:spPr>
          <a:xfrm>
            <a:off x="2850972" y="915605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Rivers</a:t>
            </a:r>
            <a:endParaRPr lang="en-ZA" sz="2000" dirty="0"/>
          </a:p>
        </p:txBody>
      </p:sp>
      <p:sp>
        <p:nvSpPr>
          <p:cNvPr id="25" name="Rectangle 24"/>
          <p:cNvSpPr/>
          <p:nvPr/>
        </p:nvSpPr>
        <p:spPr>
          <a:xfrm>
            <a:off x="6494521" y="2284504"/>
            <a:ext cx="1672556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Groundwater</a:t>
            </a:r>
            <a:endParaRPr lang="en-ZA" sz="2000" dirty="0"/>
          </a:p>
        </p:txBody>
      </p:sp>
      <p:pic>
        <p:nvPicPr>
          <p:cNvPr id="1044" name="Picture 20" descr="http://www.bundi.co.za/images/orange/itinerary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5227627"/>
            <a:ext cx="2466135" cy="12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78942" y="333955"/>
            <a:ext cx="7207857" cy="43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Way forward</a:t>
            </a:r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942" y="978009"/>
            <a:ext cx="7207858" cy="5383033"/>
          </a:xfrm>
        </p:spPr>
        <p:txBody>
          <a:bodyPr/>
          <a:lstStyle/>
          <a:p>
            <a:r>
              <a:rPr lang="en-ZA" sz="2000" dirty="0" smtClean="0"/>
              <a:t>Gazetting process has started</a:t>
            </a:r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 smtClean="0"/>
              <a:t>Municipality sector meeting – 13 June 2018</a:t>
            </a:r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 smtClean="0"/>
              <a:t>Public meetings – 23 -24 July 2018</a:t>
            </a:r>
          </a:p>
          <a:p>
            <a:endParaRPr lang="en-ZA" sz="2000" dirty="0"/>
          </a:p>
          <a:p>
            <a:r>
              <a:rPr lang="en-ZA" sz="2000" dirty="0"/>
              <a:t>All issues and responses are being captured in a register (ongoing)</a:t>
            </a:r>
          </a:p>
          <a:p>
            <a:endParaRPr lang="en-ZA" sz="2000" dirty="0" smtClean="0"/>
          </a:p>
          <a:p>
            <a:endParaRPr lang="en-ZA" sz="1600" dirty="0" smtClean="0">
              <a:solidFill>
                <a:srgbClr val="FFC000"/>
              </a:solidFill>
            </a:endParaRPr>
          </a:p>
          <a:p>
            <a:endParaRPr lang="en-ZA" sz="16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8047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eaLnBrk="1" hangingPunct="1"/>
            <a:r>
              <a:rPr lang="en-US" sz="2800" b="1" dirty="0" smtClean="0">
                <a:latin typeface="Arial" charset="0"/>
                <a:ea typeface="ＭＳ Ｐゴシック" pitchFamily="34" charset="-128"/>
                <a:cs typeface="+mn-cs"/>
              </a:rPr>
              <a:t>Purpose of the meeting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 </a:t>
            </a:r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feedback on the progress of classifying and determining the Resource Quality Objectives for the water resources in the 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Breede-Gouritz WMA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provide the necessary information to engage with stakeholders on proposed 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RQOs for determined water resource </a:t>
            </a:r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classes 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Breede-Gouritz WMA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provide an overview of next steps in the study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7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4" y="274638"/>
            <a:ext cx="7291136" cy="690096"/>
          </a:xfrm>
        </p:spPr>
        <p:txBody>
          <a:bodyPr/>
          <a:lstStyle/>
          <a:p>
            <a:pPr lvl="0" eaLnBrk="1" hangingPunct="1"/>
            <a:r>
              <a:rPr lang="en-US" sz="2800" b="1" dirty="0" smtClean="0">
                <a:latin typeface="Arial" charset="0"/>
                <a:ea typeface="ＭＳ Ｐゴシック" pitchFamily="34" charset="-128"/>
                <a:cs typeface="+mn-cs"/>
              </a:rPr>
              <a:t>Classification and determination of RQOs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66274"/>
            <a:ext cx="7223760" cy="55680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classification  and determination of the RQOs study in the </a:t>
            </a:r>
            <a:r>
              <a:rPr lang="en-ZA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Breede-Gouritz WMA was </a:t>
            </a:r>
            <a:r>
              <a:rPr lang="en-ZA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initiated in </a:t>
            </a:r>
            <a:r>
              <a:rPr lang="en-ZA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2016</a:t>
            </a:r>
            <a:endParaRPr lang="en-ZA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8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Timeframe: 24 </a:t>
            </a:r>
            <a:r>
              <a:rPr 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months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1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Aurecon</a:t>
            </a:r>
            <a:r>
              <a:rPr lang="en-ZA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South Africa (Pty) Ltd was </a:t>
            </a:r>
            <a:r>
              <a:rPr lang="en-ZA" sz="1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appointed to assist </a:t>
            </a:r>
            <a:r>
              <a:rPr lang="en-ZA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DWS.</a:t>
            </a:r>
            <a:endParaRPr lang="en-ZA" sz="18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objective of the study is to classify and determine RQOs in 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Breede-Gouritz WMA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6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eaLnBrk="1" hangingPunct="1"/>
            <a:r>
              <a:rPr lang="en-US" sz="2800" b="1" dirty="0" smtClean="0">
                <a:latin typeface="Arial" charset="0"/>
                <a:ea typeface="ＭＳ Ｐゴシック" pitchFamily="34" charset="-128"/>
                <a:cs typeface="+mn-cs"/>
              </a:rPr>
              <a:t>Legal Mandate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3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of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National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Act, (No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. 36 of 1998)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deals with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protection of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measures for protection of water resources are:  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latin typeface="Arial" pitchFamily="34" charset="0"/>
                <a:ea typeface="ＭＳ Ｐゴシック"/>
              </a:rPr>
              <a:t>Resource </a:t>
            </a:r>
            <a:r>
              <a:rPr lang="en-US" sz="1600" b="1" dirty="0">
                <a:latin typeface="Arial" pitchFamily="34" charset="0"/>
                <a:ea typeface="ＭＳ Ｐゴシック"/>
              </a:rPr>
              <a:t>Quality </a:t>
            </a:r>
            <a:r>
              <a:rPr lang="en-US" sz="1600" b="1" dirty="0" smtClean="0">
                <a:latin typeface="Arial" pitchFamily="34" charset="0"/>
                <a:ea typeface="ＭＳ Ｐゴシック"/>
              </a:rPr>
              <a:t>Objectives (S13)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	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810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Government Gazette No. 33541 dated 17 September 2010 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classes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procedure to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determine Class, RQOs and Reserve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gazetted all significant water resources must be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classified and Resource Quality Objectives determined.</a:t>
            </a: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</a:t>
            </a:r>
            <a:endParaRPr lang="en-US" sz="1600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16" y="1678545"/>
            <a:ext cx="248738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215438" cy="70206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Study Process &amp; Progress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5143115"/>
            <a:ext cx="9144000" cy="1700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044950" y="4203700"/>
            <a:ext cx="5451475" cy="0"/>
          </a:xfrm>
          <a:prstGeom prst="line">
            <a:avLst/>
          </a:prstGeom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1613" y="1635125"/>
            <a:ext cx="1270000" cy="4392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rgbClr val="984807"/>
              </a:solidFill>
              <a:ea typeface="ＭＳ Ｐゴシック" pitchFamily="34" charset="-128"/>
            </a:endParaRPr>
          </a:p>
          <a:p>
            <a:pPr algn="ctr">
              <a:defRPr/>
            </a:pPr>
            <a:endParaRPr lang="en-ZA" sz="1600" dirty="0">
              <a:solidFill>
                <a:srgbClr val="984807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n-ZA" sz="1200" dirty="0">
                <a:solidFill>
                  <a:srgbClr val="98480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Assessment of WMA</a:t>
            </a:r>
          </a:p>
          <a:p>
            <a:pPr>
              <a:defRPr/>
            </a:pPr>
            <a:endParaRPr lang="en-ZA" sz="1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Divided into catchment areas (IUAs) based on socio-economic/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land use characteristics/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 resources (IUAs)</a:t>
            </a:r>
          </a:p>
          <a:p>
            <a:pPr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Data assessed</a:t>
            </a:r>
          </a:p>
          <a:p>
            <a:pPr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Status quo understood</a:t>
            </a:r>
          </a:p>
          <a:p>
            <a:pPr>
              <a:defRPr/>
            </a:pPr>
            <a:endParaRPr lang="en-ZA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Char char="•"/>
              <a:defRPr/>
            </a:pPr>
            <a:endParaRPr lang="en-ZA" sz="16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Char char="•"/>
              <a:defRPr/>
            </a:pPr>
            <a:endParaRPr lang="en-ZA" sz="16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24013" y="1635125"/>
            <a:ext cx="117475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Value and condition of water resources</a:t>
            </a:r>
          </a:p>
          <a:p>
            <a:pPr algn="ctr">
              <a:defRPr/>
            </a:pPr>
            <a:endParaRPr lang="en-ZA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Goods and services assessed </a:t>
            </a:r>
          </a:p>
          <a:p>
            <a:pPr marL="179388" indent="-179388">
              <a:defRPr/>
            </a:pPr>
            <a:endParaRPr lang="en-ZA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Economic Framework for decision making developed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ZA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30525" y="1635125"/>
            <a:ext cx="1152525" cy="4405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Ecological requirements of water resources understood and quantified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much water does the ecology require for different protection levels</a:t>
            </a: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52" name="Rectangle 51"/>
          <p:cNvSpPr/>
          <p:nvPr/>
        </p:nvSpPr>
        <p:spPr>
          <a:xfrm>
            <a:off x="4183063" y="1587908"/>
            <a:ext cx="1090612" cy="4405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Models set up with ecological requirements and water requirements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 and test  a sustainable ecological protection level</a:t>
            </a: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scenario for water resources</a:t>
            </a: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5395913" y="1641475"/>
            <a:ext cx="93980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 other scenarios  (future states) and evaluate within the integrated water resource management context of WMA</a:t>
            </a: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the implications of different protection levels 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27" name="Oval 26"/>
          <p:cNvSpPr/>
          <p:nvPr/>
        </p:nvSpPr>
        <p:spPr>
          <a:xfrm>
            <a:off x="703075" y="1334080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2085181" y="1352524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3506460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4696645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826466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6926263" y="132138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45250" y="1641475"/>
            <a:ext cx="114935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Evaluate the scenarios with the stakeholders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 evaluate scenarios and agreed on shortlist</a:t>
            </a:r>
          </a:p>
          <a:p>
            <a:pPr algn="ctr"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Recommended classes for the IUAs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34" name="Rectangle 33"/>
          <p:cNvSpPr/>
          <p:nvPr/>
        </p:nvSpPr>
        <p:spPr>
          <a:xfrm>
            <a:off x="7720013" y="1622425"/>
            <a:ext cx="124460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Gazetting</a:t>
            </a:r>
            <a:r>
              <a:rPr lang="en-ZA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Gazette the class configurations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35" name="Oval 34"/>
          <p:cNvSpPr/>
          <p:nvPr/>
        </p:nvSpPr>
        <p:spPr>
          <a:xfrm>
            <a:off x="8176900" y="1334080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7</a:t>
            </a:r>
          </a:p>
        </p:txBody>
      </p:sp>
      <p:sp>
        <p:nvSpPr>
          <p:cNvPr id="56" name="Right Arrow 55"/>
          <p:cNvSpPr/>
          <p:nvPr/>
        </p:nvSpPr>
        <p:spPr bwMode="auto">
          <a:xfrm rot="16490409">
            <a:off x="7529568" y="4575987"/>
            <a:ext cx="1687239" cy="78869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000" dirty="0" smtClean="0"/>
              <a:t>We are here</a:t>
            </a:r>
            <a:endParaRPr lang="en-ZA" sz="20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01613" y="6070968"/>
            <a:ext cx="8762999" cy="395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</a:rPr>
              <a:t>Stakeholder engagement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57048" y="5475889"/>
            <a:ext cx="6831724" cy="7451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46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98782"/>
            <a:ext cx="7223760" cy="540689"/>
          </a:xfrm>
        </p:spPr>
        <p:txBody>
          <a:bodyPr/>
          <a:lstStyle/>
          <a:p>
            <a:r>
              <a:rPr lang="en-ZA" sz="2800" b="1" dirty="0">
                <a:latin typeface="Arial" pitchFamily="34" charset="0"/>
                <a:cs typeface="Arial" pitchFamily="34" charset="0"/>
              </a:rPr>
              <a:t>Study Process &amp; Progress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177836"/>
              </p:ext>
            </p:extLst>
          </p:nvPr>
        </p:nvGraphicFramePr>
        <p:xfrm>
          <a:off x="572494" y="882594"/>
          <a:ext cx="8229600" cy="549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3490" y="540334"/>
            <a:ext cx="1729408" cy="6494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/>
          </a:p>
          <a:p>
            <a:pPr>
              <a:defRPr/>
            </a:pPr>
            <a:r>
              <a:rPr lang="en-US" sz="1600" b="1" cap="small" dirty="0" smtClean="0"/>
              <a:t>RQOs </a:t>
            </a:r>
            <a:r>
              <a:rPr lang="en-US" sz="1600" b="1" cap="small" dirty="0"/>
              <a:t>7-Step </a:t>
            </a:r>
            <a:r>
              <a:rPr lang="en-US" sz="1600" b="1" cap="small" dirty="0" smtClean="0"/>
              <a:t>Procedure  </a:t>
            </a:r>
          </a:p>
          <a:p>
            <a:pPr>
              <a:defRPr/>
            </a:pPr>
            <a:endParaRPr lang="en-US" sz="1600" b="1" cap="small" dirty="0"/>
          </a:p>
          <a:p>
            <a:pPr>
              <a:defRPr/>
            </a:pPr>
            <a:r>
              <a:rPr lang="en-US" sz="1600" b="1" i="1" cap="small" dirty="0" smtClean="0"/>
              <a:t>     </a:t>
            </a:r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r>
              <a:rPr lang="en-US" sz="1600" b="1" i="1" cap="small" dirty="0" smtClean="0"/>
              <a:t>      </a:t>
            </a:r>
            <a:r>
              <a:rPr lang="en-US" sz="1200" b="1" i="1" cap="small" dirty="0" smtClean="0"/>
              <a:t>: completed</a:t>
            </a:r>
          </a:p>
          <a:p>
            <a:pPr>
              <a:defRPr/>
            </a:pPr>
            <a:r>
              <a:rPr lang="en-US" sz="1200" b="1" i="1" cap="small" dirty="0" smtClean="0"/>
              <a:t>       </a:t>
            </a:r>
          </a:p>
          <a:p>
            <a:pPr>
              <a:defRPr/>
            </a:pPr>
            <a:r>
              <a:rPr lang="en-US" sz="1200" b="1" i="1" cap="small" dirty="0" smtClean="0"/>
              <a:t>       : in progress</a:t>
            </a:r>
          </a:p>
          <a:p>
            <a:pPr>
              <a:defRPr/>
            </a:pPr>
            <a:r>
              <a:rPr lang="en-US" sz="1200" b="1" i="1" cap="small" dirty="0" smtClean="0"/>
              <a:t>       </a:t>
            </a:r>
          </a:p>
          <a:p>
            <a:pPr>
              <a:defRPr/>
            </a:pPr>
            <a:r>
              <a:rPr lang="en-US" sz="1200" b="1" i="1" cap="small" dirty="0" smtClean="0"/>
              <a:t>       : next steps</a:t>
            </a:r>
          </a:p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" y="5022558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5403019"/>
            <a:ext cx="297980" cy="299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7" y="5702550"/>
            <a:ext cx="301884" cy="31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9050" y="0"/>
            <a:ext cx="7504113" cy="484187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Clr>
                <a:srgbClr val="7E000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ZA" sz="2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Resource Quality Objectives (RQOs):</a:t>
            </a:r>
          </a:p>
          <a:p>
            <a:pPr marL="45585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34925" y="65246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3000F-FFE6-4553-98AD-C493BB246A3B}" type="slidenum">
              <a:rPr lang="en-US" altLang="en-US" sz="1200" b="1">
                <a:latin typeface="Calibri" panose="020F0502020204030204" pitchFamily="34" charset="0"/>
              </a:rPr>
              <a:pPr/>
              <a:t>7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pic>
        <p:nvPicPr>
          <p:cNvPr id="4" name="Picture 3" descr="EWR cross-sec main chann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913" y="4694830"/>
            <a:ext cx="2825087" cy="208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547813" y="1054100"/>
            <a:ext cx="69865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ZA" altLang="en-US" sz="2000" b="1" dirty="0" smtClean="0"/>
          </a:p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ZA" altLang="en-US" sz="2000" b="1" dirty="0" smtClean="0"/>
              <a:t>In essence: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ZA" altLang="en-US" sz="2000" b="1" dirty="0" err="1" smtClean="0"/>
              <a:t>RQOs</a:t>
            </a:r>
            <a:r>
              <a:rPr lang="en-ZA" altLang="en-US" sz="2000" b="1" dirty="0" smtClean="0"/>
              <a:t> are the objectives or goals which can be measured or monitored to determine whether the Water Resource Class is being achieved.</a:t>
            </a:r>
          </a:p>
          <a:p>
            <a:pPr>
              <a:defRPr/>
            </a:pPr>
            <a:endParaRPr lang="en-ZA" altLang="en-US" sz="1400" b="1" dirty="0" smtClean="0">
              <a:cs typeface="Arial" panose="020B0604020202020204" pitchFamily="34" charset="0"/>
            </a:endParaRPr>
          </a:p>
          <a:p>
            <a:pPr marL="457200" lvl="1" indent="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defRPr/>
            </a:pPr>
            <a:endParaRPr lang="en-ZA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090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9050" y="0"/>
            <a:ext cx="7504113" cy="484187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Clr>
                <a:srgbClr val="7E0000"/>
              </a:buClr>
              <a:buSzPct val="80000"/>
              <a:buNone/>
              <a:defRPr/>
            </a:pPr>
            <a:r>
              <a:rPr lang="en-ZA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Resource Quality Objectives (RQOs):</a:t>
            </a:r>
            <a:endParaRPr lang="en-ZA" sz="2800" b="1" dirty="0" smtClean="0">
              <a:ea typeface="ＭＳ Ｐゴシック" pitchFamily="34" charset="-128"/>
            </a:endParaRPr>
          </a:p>
          <a:p>
            <a:pPr marL="45585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7891" name="Slide Number Placeholder 3"/>
          <p:cNvSpPr txBox="1">
            <a:spLocks/>
          </p:cNvSpPr>
          <p:nvPr/>
        </p:nvSpPr>
        <p:spPr bwMode="auto">
          <a:xfrm>
            <a:off x="34925" y="65246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50FEA8-21CD-4575-B7D5-B0C62D109BEB}" type="slidenum">
              <a:rPr lang="en-US" altLang="en-US" sz="1200" b="1">
                <a:latin typeface="Calibri" panose="020F0502020204030204" pitchFamily="34" charset="0"/>
              </a:rPr>
              <a:pPr/>
              <a:t>8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pic>
        <p:nvPicPr>
          <p:cNvPr id="4" name="Picture 3" descr="EWR cross-sec main chann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973007"/>
            <a:ext cx="1815478" cy="128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908175" y="1031875"/>
            <a:ext cx="69865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ZA" altLang="en-US" sz="2000" b="1" dirty="0"/>
              <a:t>RQOs </a:t>
            </a:r>
            <a:r>
              <a:rPr lang="en-US" altLang="en-US" sz="2000" b="1" dirty="0"/>
              <a:t>can be </a:t>
            </a:r>
            <a:r>
              <a:rPr lang="en-US" altLang="en-US" sz="2000" b="1" dirty="0">
                <a:solidFill>
                  <a:srgbClr val="7E0000"/>
                </a:solidFill>
              </a:rPr>
              <a:t>numerical and/or descriptive statements </a:t>
            </a:r>
            <a:r>
              <a:rPr lang="en-US" altLang="en-US" sz="2000" b="1" dirty="0"/>
              <a:t>and may relate </a:t>
            </a:r>
            <a:r>
              <a:rPr lang="en-US" altLang="en-US" sz="2000" b="1" dirty="0" smtClean="0"/>
              <a:t>to:</a:t>
            </a:r>
            <a:endParaRPr lang="en-US" altLang="en-US" sz="2000" b="1" dirty="0"/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quantity</a:t>
            </a:r>
            <a:r>
              <a:rPr lang="en-ZA" sz="2000" dirty="0"/>
              <a:t> of the water should be (water level, pattern, timing)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water </a:t>
            </a:r>
            <a:r>
              <a:rPr lang="en-ZA" sz="2000" b="1" dirty="0"/>
              <a:t>quality</a:t>
            </a:r>
            <a:r>
              <a:rPr lang="en-ZA" sz="2000" dirty="0"/>
              <a:t> should be (physical, chemical and biological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condition of the </a:t>
            </a:r>
            <a:r>
              <a:rPr lang="en-ZA" sz="2000" b="1" dirty="0" err="1"/>
              <a:t>instream</a:t>
            </a:r>
            <a:r>
              <a:rPr lang="en-ZA" sz="2000" b="1" dirty="0"/>
              <a:t> and riparian</a:t>
            </a:r>
            <a:r>
              <a:rPr lang="en-ZA" sz="2000" dirty="0"/>
              <a:t> (river bank) habitat should be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condition of the aquatic </a:t>
            </a:r>
            <a:r>
              <a:rPr lang="en-ZA" sz="2000" dirty="0"/>
              <a:t>(water) animal and plant life should be.</a:t>
            </a:r>
          </a:p>
          <a:p>
            <a:pPr lvl="1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b="1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109"/>
            <a:ext cx="2004183" cy="218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Documents and Settings\lboyd\Desktop\11616378_field visit\Day 2\Malemane River d_stream of ey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7" y="1095232"/>
            <a:ext cx="1813753" cy="139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46088" y="279400"/>
            <a:ext cx="3673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54061">
                  <a:alpha val="49000"/>
                </a:srgb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6163" y="955675"/>
            <a:ext cx="7183437" cy="42037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endParaRPr lang="en-ZA" sz="2200" b="1" kern="0" dirty="0">
              <a:latin typeface="+mn-lt"/>
              <a:ea typeface="ＭＳ Ｐゴシック" pitchFamily="1" charset="-128"/>
            </a:endParaRPr>
          </a:p>
          <a:p>
            <a:pPr marL="742950" lvl="1" indent="-285750" defTabSz="91440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endParaRPr lang="en-ZA" sz="2200" b="1" kern="0" dirty="0">
              <a:latin typeface="+mn-lt"/>
              <a:ea typeface="ＭＳ Ｐゴシック" pitchFamily="1" charset="-128"/>
            </a:endParaRPr>
          </a:p>
          <a:p>
            <a:pPr marL="742950" lvl="1" indent="-285750" defTabSz="91440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endParaRPr lang="en-ZA" sz="2200" b="1" kern="0" dirty="0">
              <a:latin typeface="+mn-lt"/>
              <a:ea typeface="ＭＳ Ｐゴシック" pitchFamily="1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788988"/>
            <a:ext cx="7772400" cy="46355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endParaRPr lang="en-US" sz="3200" b="1" kern="0" dirty="0">
              <a:solidFill>
                <a:srgbClr val="800000"/>
              </a:solidFill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8938" y="376238"/>
            <a:ext cx="7250112" cy="42534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2200" b="1" dirty="0">
                <a:latin typeface="+mn-lt"/>
              </a:rPr>
              <a:t>Determined for surface water and </a:t>
            </a:r>
            <a:r>
              <a:rPr lang="en-US" altLang="en-US" sz="2200" b="1" dirty="0" smtClean="0">
                <a:latin typeface="+mn-lt"/>
              </a:rPr>
              <a:t>groundwater resources:</a:t>
            </a:r>
          </a:p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defRPr/>
            </a:pPr>
            <a:endParaRPr lang="en-US" altLang="en-US" sz="2200" b="1" dirty="0">
              <a:latin typeface="+mn-lt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200" b="1" dirty="0">
                <a:latin typeface="+mn-lt"/>
              </a:rPr>
              <a:t>Rivers</a:t>
            </a:r>
          </a:p>
          <a:p>
            <a:pPr marL="800100" lvl="1" indent="-34290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200" b="1" dirty="0">
                <a:latin typeface="+mn-lt"/>
              </a:rPr>
              <a:t>Dams</a:t>
            </a:r>
          </a:p>
          <a:p>
            <a:pPr marL="800100" lvl="1" indent="-34290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200" b="1" dirty="0" smtClean="0">
                <a:latin typeface="+mn-lt"/>
              </a:rPr>
              <a:t>Wetlands</a:t>
            </a:r>
          </a:p>
          <a:p>
            <a:pPr marL="800100" lvl="1" indent="-34290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200" b="1" dirty="0" smtClean="0">
                <a:latin typeface="+mn-lt"/>
              </a:rPr>
              <a:t>Estuaries</a:t>
            </a:r>
            <a:endParaRPr lang="en-US" altLang="en-US" sz="2200" b="1" dirty="0">
              <a:latin typeface="+mn-lt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200" b="1" dirty="0">
                <a:latin typeface="+mn-lt"/>
              </a:rPr>
              <a:t>Groundwater</a:t>
            </a:r>
            <a:endParaRPr lang="en-GB" sz="2200" b="1" dirty="0">
              <a:latin typeface="+mn-lt"/>
            </a:endParaRPr>
          </a:p>
        </p:txBody>
      </p:sp>
      <p:pic>
        <p:nvPicPr>
          <p:cNvPr id="8" name="Picture 7" descr="EWR cross-sec main chan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371" y="4841875"/>
            <a:ext cx="2416629" cy="193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11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834</Words>
  <Application>Microsoft Office PowerPoint</Application>
  <PresentationFormat>On-screen Show (4:3)</PresentationFormat>
  <Paragraphs>261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Gill Sans</vt:lpstr>
      <vt:lpstr>Gill Sans Light</vt:lpstr>
      <vt:lpstr>Lucida Handwriting</vt:lpstr>
      <vt:lpstr>Times New Roman</vt:lpstr>
      <vt:lpstr>Wingdings</vt:lpstr>
      <vt:lpstr>Office Theme</vt:lpstr>
      <vt:lpstr>PowerPoint Presentation</vt:lpstr>
      <vt:lpstr>Purpose of the meeting </vt:lpstr>
      <vt:lpstr>Classification and determination of RQOs </vt:lpstr>
      <vt:lpstr>Legal Mandate </vt:lpstr>
      <vt:lpstr>PowerPoint Presentation</vt:lpstr>
      <vt:lpstr>Study Process &amp;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</vt:lpstr>
      <vt:lpstr>PowerPoint Presentation</vt:lpstr>
      <vt:lpstr>Way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232</cp:revision>
  <cp:lastPrinted>2018-06-08T13:19:23Z</cp:lastPrinted>
  <dcterms:created xsi:type="dcterms:W3CDTF">2012-08-01T10:33:21Z</dcterms:created>
  <dcterms:modified xsi:type="dcterms:W3CDTF">2018-06-12T04:58:09Z</dcterms:modified>
</cp:coreProperties>
</file>